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to Sans" charset="1" panose="020B0502040504020204"/>
      <p:regular r:id="rId10"/>
    </p:embeddedFont>
    <p:embeddedFont>
      <p:font typeface="Noto Sans Bold" charset="1" panose="020B0802040504020204"/>
      <p:regular r:id="rId11"/>
    </p:embeddedFont>
    <p:embeddedFont>
      <p:font typeface="Noto Sans Italics" charset="1" panose="020B0502040504090204"/>
      <p:regular r:id="rId12"/>
    </p:embeddedFont>
    <p:embeddedFont>
      <p:font typeface="Noto Sans Bold Italics" charset="1" panose="020B0802040504090204"/>
      <p:regular r:id="rId13"/>
    </p:embeddedFont>
    <p:embeddedFont>
      <p:font typeface="Clear Sans Bold" charset="1" panose="020B0803030202020304"/>
      <p:regular r:id="rId14"/>
    </p:embeddedFont>
    <p:embeddedFont>
      <p:font typeface="Clear Sans Bold Italics" charset="1" panose="020B0803030202090304"/>
      <p:regular r:id="rId15"/>
    </p:embeddedFont>
    <p:embeddedFont>
      <p:font typeface="Clear Sans Regular" charset="1" panose="020B0503030202020304"/>
      <p:regular r:id="rId16"/>
    </p:embeddedFont>
    <p:embeddedFont>
      <p:font typeface="Clear Sans Regular Bold" charset="1" panose="020B0603030202020304"/>
      <p:regular r:id="rId17"/>
    </p:embeddedFont>
    <p:embeddedFont>
      <p:font typeface="Clear Sans Regular Italics" charset="1" panose="020B0503030202090304"/>
      <p:regular r:id="rId18"/>
    </p:embeddedFont>
    <p:embeddedFont>
      <p:font typeface="Clear Sans Regular Bold Italics" charset="1" panose="020B06030302020903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slides/slide26.xml" Type="http://schemas.openxmlformats.org/officeDocument/2006/relationships/slide"/><Relationship Id="rId46" Target="slides/slide27.xml" Type="http://schemas.openxmlformats.org/officeDocument/2006/relationships/slide"/><Relationship Id="rId47" Target="slides/slide28.xml" Type="http://schemas.openxmlformats.org/officeDocument/2006/relationships/slide"/><Relationship Id="rId48" Target="slides/slide2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D424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9632" t="0" r="3341" b="0"/>
          <a:stretch>
            <a:fillRect/>
          </a:stretch>
        </p:blipFill>
        <p:spPr>
          <a:xfrm flipH="false" flipV="false" rot="0">
            <a:off x="2468864" y="-129588"/>
            <a:ext cx="4710632" cy="10542195"/>
          </a:xfrm>
          <a:prstGeom prst="rect">
            <a:avLst/>
          </a:prstGeom>
        </p:spPr>
      </p:pic>
      <p:grpSp>
        <p:nvGrpSpPr>
          <p:cNvPr name="Group 3" id="3"/>
          <p:cNvGrpSpPr/>
          <p:nvPr/>
        </p:nvGrpSpPr>
        <p:grpSpPr>
          <a:xfrm rot="0">
            <a:off x="6588456" y="2855362"/>
            <a:ext cx="1182082" cy="1182082"/>
            <a:chOff x="0" y="0"/>
            <a:chExt cx="1576109" cy="1576109"/>
          </a:xfrm>
        </p:grpSpPr>
        <p:grpSp>
          <p:nvGrpSpPr>
            <p:cNvPr name="Group 4" id="4"/>
            <p:cNvGrpSpPr/>
            <p:nvPr/>
          </p:nvGrpSpPr>
          <p:grpSpPr>
            <a:xfrm rot="0">
              <a:off x="0" y="0"/>
              <a:ext cx="1576109" cy="1576109"/>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6" id="6"/>
            <p:cNvSpPr txBox="true"/>
            <p:nvPr/>
          </p:nvSpPr>
          <p:spPr>
            <a:xfrm rot="0">
              <a:off x="158991" y="494392"/>
              <a:ext cx="1258126" cy="526701"/>
            </a:xfrm>
            <a:prstGeom prst="rect">
              <a:avLst/>
            </a:prstGeom>
          </p:spPr>
          <p:txBody>
            <a:bodyPr anchor="t" rtlCol="false" tIns="0" lIns="0" bIns="0" rIns="0">
              <a:spAutoFit/>
            </a:bodyPr>
            <a:lstStyle/>
            <a:p>
              <a:pPr algn="ctr">
                <a:lnSpc>
                  <a:spcPts val="2826"/>
                </a:lnSpc>
              </a:pPr>
              <a:r>
                <a:rPr lang="en-US" sz="2826" spc="-84">
                  <a:solidFill>
                    <a:srgbClr val="FFFFFF"/>
                  </a:solidFill>
                  <a:latin typeface="Clear Sans Bold Bold"/>
                </a:rPr>
                <a:t>java</a:t>
              </a:r>
            </a:p>
          </p:txBody>
        </p:sp>
      </p:grpSp>
      <p:grpSp>
        <p:nvGrpSpPr>
          <p:cNvPr name="Group 7" id="7"/>
          <p:cNvGrpSpPr/>
          <p:nvPr/>
        </p:nvGrpSpPr>
        <p:grpSpPr>
          <a:xfrm rot="0">
            <a:off x="8368670" y="3222712"/>
            <a:ext cx="8117571" cy="4318958"/>
            <a:chOff x="0" y="0"/>
            <a:chExt cx="10823428" cy="5758610"/>
          </a:xfrm>
        </p:grpSpPr>
        <p:sp>
          <p:nvSpPr>
            <p:cNvPr name="TextBox 8" id="8"/>
            <p:cNvSpPr txBox="true"/>
            <p:nvPr/>
          </p:nvSpPr>
          <p:spPr>
            <a:xfrm rot="0">
              <a:off x="0" y="219075"/>
              <a:ext cx="10823428" cy="4251325"/>
            </a:xfrm>
            <a:prstGeom prst="rect">
              <a:avLst/>
            </a:prstGeom>
          </p:spPr>
          <p:txBody>
            <a:bodyPr anchor="t" rtlCol="false" tIns="0" lIns="0" bIns="0" rIns="0">
              <a:spAutoFit/>
            </a:bodyPr>
            <a:lstStyle/>
            <a:p>
              <a:pPr>
                <a:lnSpc>
                  <a:spcPts val="12000"/>
                </a:lnSpc>
              </a:pPr>
              <a:r>
                <a:rPr lang="en-US" sz="12000" spc="-359">
                  <a:solidFill>
                    <a:srgbClr val="FFFFFF"/>
                  </a:solidFill>
                  <a:latin typeface="Clear Sans Regular Bold"/>
                </a:rPr>
                <a:t>Spring</a:t>
              </a:r>
            </a:p>
            <a:p>
              <a:pPr>
                <a:lnSpc>
                  <a:spcPts val="12000"/>
                </a:lnSpc>
              </a:pPr>
              <a:r>
                <a:rPr lang="en-US" sz="12000" spc="-359">
                  <a:solidFill>
                    <a:srgbClr val="FFFFFF"/>
                  </a:solidFill>
                  <a:latin typeface="Clear Sans Regular Bold"/>
                </a:rPr>
                <a:t>Batch</a:t>
              </a:r>
            </a:p>
          </p:txBody>
        </p:sp>
        <p:sp>
          <p:nvSpPr>
            <p:cNvPr name="TextBox 9" id="9"/>
            <p:cNvSpPr txBox="true"/>
            <p:nvPr/>
          </p:nvSpPr>
          <p:spPr>
            <a:xfrm rot="0">
              <a:off x="85208" y="4834050"/>
              <a:ext cx="9342219" cy="924560"/>
            </a:xfrm>
            <a:prstGeom prst="rect">
              <a:avLst/>
            </a:prstGeom>
          </p:spPr>
          <p:txBody>
            <a:bodyPr anchor="t" rtlCol="false" tIns="0" lIns="0" bIns="0" rIns="0">
              <a:spAutoFit/>
            </a:bodyPr>
            <a:lstStyle/>
            <a:p>
              <a:pPr>
                <a:lnSpc>
                  <a:spcPts val="5880"/>
                </a:lnSpc>
                <a:spcBef>
                  <a:spcPct val="0"/>
                </a:spcBef>
              </a:pPr>
              <a:r>
                <a:rPr lang="en-US" sz="4200" spc="-84">
                  <a:solidFill>
                    <a:srgbClr val="FFFFFF"/>
                  </a:solidFill>
                  <a:latin typeface="Clear Sans Regular"/>
                </a:rPr>
                <a:t>Tutorials</a:t>
              </a:r>
            </a:p>
          </p:txBody>
        </p:sp>
      </p:grpSp>
      <p:sp>
        <p:nvSpPr>
          <p:cNvPr name="TextBox 10" id="10"/>
          <p:cNvSpPr txBox="true"/>
          <p:nvPr/>
        </p:nvSpPr>
        <p:spPr>
          <a:xfrm rot="0">
            <a:off x="8368670" y="1035368"/>
            <a:ext cx="6603764" cy="306705"/>
          </a:xfrm>
          <a:prstGeom prst="rect">
            <a:avLst/>
          </a:prstGeom>
        </p:spPr>
        <p:txBody>
          <a:bodyPr anchor="t" rtlCol="false" tIns="0" lIns="0" bIns="0" rIns="0">
            <a:spAutoFit/>
          </a:bodyPr>
          <a:lstStyle/>
          <a:p>
            <a:pPr marL="0" indent="0" lvl="0">
              <a:lnSpc>
                <a:spcPts val="2520"/>
              </a:lnSpc>
              <a:spcBef>
                <a:spcPct val="0"/>
              </a:spcBef>
            </a:pPr>
            <a:r>
              <a:rPr lang="en-US" sz="1800" spc="179">
                <a:solidFill>
                  <a:srgbClr val="F7F6F4"/>
                </a:solidFill>
                <a:latin typeface="Clear Sans Regular"/>
              </a:rPr>
              <a:t>CMC GLOBAL</a:t>
            </a:r>
          </a:p>
        </p:txBody>
      </p:sp>
      <p:sp>
        <p:nvSpPr>
          <p:cNvPr name="TextBox 11" id="11"/>
          <p:cNvSpPr txBox="true"/>
          <p:nvPr/>
        </p:nvSpPr>
        <p:spPr>
          <a:xfrm rot="0">
            <a:off x="1028700" y="8852535"/>
            <a:ext cx="849124" cy="405765"/>
          </a:xfrm>
          <a:prstGeom prst="rect">
            <a:avLst/>
          </a:prstGeom>
        </p:spPr>
        <p:txBody>
          <a:bodyPr anchor="t" rtlCol="false" tIns="0" lIns="0" bIns="0" rIns="0">
            <a:spAutoFit/>
          </a:bodyPr>
          <a:lstStyle/>
          <a:p>
            <a:pPr>
              <a:lnSpc>
                <a:spcPts val="3359"/>
              </a:lnSpc>
              <a:spcBef>
                <a:spcPct val="0"/>
              </a:spcBef>
            </a:pPr>
            <a:r>
              <a:rPr lang="en-US" sz="2400">
                <a:solidFill>
                  <a:srgbClr val="F7F6F4"/>
                </a:solidFill>
                <a:latin typeface="Clear Sans Regular Bold"/>
              </a:rPr>
              <a:t>01.</a:t>
            </a:r>
          </a:p>
        </p:txBody>
      </p:sp>
      <p:grpSp>
        <p:nvGrpSpPr>
          <p:cNvPr name="Group 12" id="12"/>
          <p:cNvGrpSpPr/>
          <p:nvPr/>
        </p:nvGrpSpPr>
        <p:grpSpPr>
          <a:xfrm rot="0">
            <a:off x="16901160" y="1028700"/>
            <a:ext cx="358140" cy="358140"/>
            <a:chOff x="0" y="0"/>
            <a:chExt cx="477520" cy="477520"/>
          </a:xfrm>
        </p:grpSpPr>
        <p:grpSp>
          <p:nvGrpSpPr>
            <p:cNvPr name="Group 13" id="13"/>
            <p:cNvGrpSpPr/>
            <p:nvPr/>
          </p:nvGrpSpPr>
          <p:grpSpPr>
            <a:xfrm rot="0">
              <a:off x="0" y="0"/>
              <a:ext cx="477520" cy="77593"/>
              <a:chOff x="0" y="0"/>
              <a:chExt cx="1913890" cy="310990"/>
            </a:xfrm>
          </p:grpSpPr>
          <p:sp>
            <p:nvSpPr>
              <p:cNvPr name="Freeform 14" id="1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15" id="15"/>
            <p:cNvGrpSpPr/>
            <p:nvPr/>
          </p:nvGrpSpPr>
          <p:grpSpPr>
            <a:xfrm rot="0">
              <a:off x="0" y="199964"/>
              <a:ext cx="477520" cy="77593"/>
              <a:chOff x="0" y="0"/>
              <a:chExt cx="1913890" cy="310990"/>
            </a:xfrm>
          </p:grpSpPr>
          <p:sp>
            <p:nvSpPr>
              <p:cNvPr name="Freeform 16" id="1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17" id="17"/>
            <p:cNvGrpSpPr/>
            <p:nvPr/>
          </p:nvGrpSpPr>
          <p:grpSpPr>
            <a:xfrm rot="0">
              <a:off x="0" y="399927"/>
              <a:ext cx="477520" cy="77593"/>
              <a:chOff x="0" y="0"/>
              <a:chExt cx="1913890" cy="310990"/>
            </a:xfrm>
          </p:grpSpPr>
          <p:sp>
            <p:nvSpPr>
              <p:cNvPr name="Freeform 18" id="1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sp>
        <p:nvSpPr>
          <p:cNvPr name="TextBox 9" id="9"/>
          <p:cNvSpPr txBox="true"/>
          <p:nvPr/>
        </p:nvSpPr>
        <p:spPr>
          <a:xfrm rot="0">
            <a:off x="1028700" y="447334"/>
            <a:ext cx="3961159" cy="957456"/>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3. Parallel Processing</a:t>
            </a:r>
          </a:p>
          <a:p>
            <a:pPr>
              <a:lnSpc>
                <a:spcPts val="3723"/>
              </a:lnSpc>
            </a:pPr>
          </a:p>
        </p:txBody>
      </p:sp>
      <p:sp>
        <p:nvSpPr>
          <p:cNvPr name="TextBox 10" id="10"/>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11.</a:t>
            </a:r>
          </a:p>
        </p:txBody>
      </p:sp>
      <p:sp>
        <p:nvSpPr>
          <p:cNvPr name="TextBox 11" id="11"/>
          <p:cNvSpPr txBox="true"/>
          <p:nvPr/>
        </p:nvSpPr>
        <p:spPr>
          <a:xfrm rot="0">
            <a:off x="1531040" y="1150620"/>
            <a:ext cx="13711677" cy="648710"/>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When you are ready to start implementing a job with some parallel processing, Spring Batch offers a range of options, which are described in this chapter, although some features are covered elsewhere. At a high level, there are two modes of parallel processing</a:t>
            </a:r>
          </a:p>
        </p:txBody>
      </p:sp>
      <p:grpSp>
        <p:nvGrpSpPr>
          <p:cNvPr name="Group 12" id="12"/>
          <p:cNvGrpSpPr/>
          <p:nvPr/>
        </p:nvGrpSpPr>
        <p:grpSpPr>
          <a:xfrm rot="0">
            <a:off x="4042435" y="2706229"/>
            <a:ext cx="3286254" cy="1433889"/>
            <a:chOff x="0" y="0"/>
            <a:chExt cx="4381672" cy="1911853"/>
          </a:xfrm>
        </p:grpSpPr>
        <p:grpSp>
          <p:nvGrpSpPr>
            <p:cNvPr name="Group 13" id="13"/>
            <p:cNvGrpSpPr/>
            <p:nvPr/>
          </p:nvGrpSpPr>
          <p:grpSpPr>
            <a:xfrm rot="0">
              <a:off x="0" y="0"/>
              <a:ext cx="4381672" cy="1911853"/>
              <a:chOff x="0" y="0"/>
              <a:chExt cx="1074153" cy="468685"/>
            </a:xfrm>
          </p:grpSpPr>
          <p:sp>
            <p:nvSpPr>
              <p:cNvPr name="Freeform 14" id="14"/>
              <p:cNvSpPr/>
              <p:nvPr/>
            </p:nvSpPr>
            <p:spPr>
              <a:xfrm>
                <a:off x="0" y="0"/>
                <a:ext cx="1074153" cy="468685"/>
              </a:xfrm>
              <a:custGeom>
                <a:avLst/>
                <a:gdLst/>
                <a:ahLst/>
                <a:cxnLst/>
                <a:rect r="r" b="b" t="t" l="l"/>
                <a:pathLst>
                  <a:path h="468685" w="1074153">
                    <a:moveTo>
                      <a:pt x="0" y="0"/>
                    </a:moveTo>
                    <a:lnTo>
                      <a:pt x="1074153" y="0"/>
                    </a:lnTo>
                    <a:lnTo>
                      <a:pt x="1074153" y="468685"/>
                    </a:lnTo>
                    <a:lnTo>
                      <a:pt x="0" y="468685"/>
                    </a:lnTo>
                    <a:close/>
                  </a:path>
                </a:pathLst>
              </a:custGeom>
              <a:solidFill>
                <a:srgbClr val="F1630F"/>
              </a:soli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16" id="16"/>
            <p:cNvSpPr txBox="true"/>
            <p:nvPr/>
          </p:nvSpPr>
          <p:spPr>
            <a:xfrm rot="0">
              <a:off x="575107" y="605083"/>
              <a:ext cx="3231459" cy="644537"/>
            </a:xfrm>
            <a:prstGeom prst="rect">
              <a:avLst/>
            </a:prstGeom>
          </p:spPr>
          <p:txBody>
            <a:bodyPr anchor="t" rtlCol="false" tIns="0" lIns="0" bIns="0" rIns="0">
              <a:spAutoFit/>
            </a:bodyPr>
            <a:lstStyle/>
            <a:p>
              <a:pPr algn="ctr">
                <a:lnSpc>
                  <a:spcPts val="4061"/>
                </a:lnSpc>
              </a:pPr>
              <a:r>
                <a:rPr lang="en-US" sz="2900">
                  <a:solidFill>
                    <a:srgbClr val="FFFFFF"/>
                  </a:solidFill>
                  <a:latin typeface="Clear Sans Regular"/>
                </a:rPr>
                <a:t>Single process</a:t>
              </a:r>
            </a:p>
          </p:txBody>
        </p:sp>
      </p:grpSp>
      <p:grpSp>
        <p:nvGrpSpPr>
          <p:cNvPr name="Group 17" id="17"/>
          <p:cNvGrpSpPr/>
          <p:nvPr/>
        </p:nvGrpSpPr>
        <p:grpSpPr>
          <a:xfrm rot="0">
            <a:off x="10640742" y="2724104"/>
            <a:ext cx="3782417" cy="1433889"/>
            <a:chOff x="0" y="0"/>
            <a:chExt cx="5043223" cy="1911853"/>
          </a:xfrm>
        </p:grpSpPr>
        <p:grpSp>
          <p:nvGrpSpPr>
            <p:cNvPr name="Group 18" id="18"/>
            <p:cNvGrpSpPr/>
            <p:nvPr/>
          </p:nvGrpSpPr>
          <p:grpSpPr>
            <a:xfrm rot="0">
              <a:off x="0" y="0"/>
              <a:ext cx="5043223" cy="1911853"/>
              <a:chOff x="0" y="0"/>
              <a:chExt cx="1236330" cy="468685"/>
            </a:xfrm>
          </p:grpSpPr>
          <p:sp>
            <p:nvSpPr>
              <p:cNvPr name="Freeform 19" id="19"/>
              <p:cNvSpPr/>
              <p:nvPr/>
            </p:nvSpPr>
            <p:spPr>
              <a:xfrm>
                <a:off x="0" y="0"/>
                <a:ext cx="1236330" cy="468685"/>
              </a:xfrm>
              <a:custGeom>
                <a:avLst/>
                <a:gdLst/>
                <a:ahLst/>
                <a:cxnLst/>
                <a:rect r="r" b="b" t="t" l="l"/>
                <a:pathLst>
                  <a:path h="468685" w="1236330">
                    <a:moveTo>
                      <a:pt x="0" y="0"/>
                    </a:moveTo>
                    <a:lnTo>
                      <a:pt x="1236330" y="0"/>
                    </a:lnTo>
                    <a:lnTo>
                      <a:pt x="1236330" y="468685"/>
                    </a:lnTo>
                    <a:lnTo>
                      <a:pt x="0" y="468685"/>
                    </a:lnTo>
                    <a:close/>
                  </a:path>
                </a:pathLst>
              </a:custGeom>
              <a:solidFill>
                <a:srgbClr val="F1630F"/>
              </a:solidFill>
            </p:spPr>
          </p:sp>
          <p:sp>
            <p:nvSpPr>
              <p:cNvPr name="TextBox 20" id="2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21" id="21"/>
            <p:cNvSpPr txBox="true"/>
            <p:nvPr/>
          </p:nvSpPr>
          <p:spPr>
            <a:xfrm rot="0">
              <a:off x="661937" y="605083"/>
              <a:ext cx="3719349" cy="644537"/>
            </a:xfrm>
            <a:prstGeom prst="rect">
              <a:avLst/>
            </a:prstGeom>
          </p:spPr>
          <p:txBody>
            <a:bodyPr anchor="t" rtlCol="false" tIns="0" lIns="0" bIns="0" rIns="0">
              <a:spAutoFit/>
            </a:bodyPr>
            <a:lstStyle/>
            <a:p>
              <a:pPr algn="ctr">
                <a:lnSpc>
                  <a:spcPts val="4061"/>
                </a:lnSpc>
              </a:pPr>
              <a:r>
                <a:rPr lang="en-US" sz="2900">
                  <a:solidFill>
                    <a:srgbClr val="FFFFFF"/>
                  </a:solidFill>
                  <a:latin typeface="Clear Sans Regular"/>
                </a:rPr>
                <a:t>Multiple process</a:t>
              </a:r>
            </a:p>
          </p:txBody>
        </p:sp>
      </p:grpSp>
      <p:grpSp>
        <p:nvGrpSpPr>
          <p:cNvPr name="Group 22" id="22"/>
          <p:cNvGrpSpPr/>
          <p:nvPr/>
        </p:nvGrpSpPr>
        <p:grpSpPr>
          <a:xfrm rot="0">
            <a:off x="647400" y="6240683"/>
            <a:ext cx="3227777" cy="1913700"/>
            <a:chOff x="0" y="0"/>
            <a:chExt cx="4303702" cy="2551600"/>
          </a:xfrm>
        </p:grpSpPr>
        <p:grpSp>
          <p:nvGrpSpPr>
            <p:cNvPr name="Group 23" id="23"/>
            <p:cNvGrpSpPr/>
            <p:nvPr/>
          </p:nvGrpSpPr>
          <p:grpSpPr>
            <a:xfrm rot="0">
              <a:off x="0" y="0"/>
              <a:ext cx="4303702" cy="2551600"/>
              <a:chOff x="0" y="0"/>
              <a:chExt cx="1074153" cy="636849"/>
            </a:xfrm>
          </p:grpSpPr>
          <p:sp>
            <p:nvSpPr>
              <p:cNvPr name="Freeform 24" id="24"/>
              <p:cNvSpPr/>
              <p:nvPr/>
            </p:nvSpPr>
            <p:spPr>
              <a:xfrm>
                <a:off x="0" y="0"/>
                <a:ext cx="1074153" cy="636849"/>
              </a:xfrm>
              <a:custGeom>
                <a:avLst/>
                <a:gdLst/>
                <a:ahLst/>
                <a:cxnLst/>
                <a:rect r="r" b="b" t="t" l="l"/>
                <a:pathLst>
                  <a:path h="636849" w="1074153">
                    <a:moveTo>
                      <a:pt x="0" y="0"/>
                    </a:moveTo>
                    <a:lnTo>
                      <a:pt x="1074153" y="0"/>
                    </a:lnTo>
                    <a:lnTo>
                      <a:pt x="1074153" y="636849"/>
                    </a:lnTo>
                    <a:lnTo>
                      <a:pt x="0" y="636849"/>
                    </a:lnTo>
                    <a:close/>
                  </a:path>
                </a:pathLst>
              </a:custGeom>
              <a:solidFill>
                <a:srgbClr val="7ED957"/>
              </a:solidFill>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3300"/>
                  </a:lnSpc>
                </a:pPr>
              </a:p>
            </p:txBody>
          </p:sp>
        </p:grpSp>
        <p:sp>
          <p:nvSpPr>
            <p:cNvPr name="TextBox 26" id="26"/>
            <p:cNvSpPr txBox="true"/>
            <p:nvPr/>
          </p:nvSpPr>
          <p:spPr>
            <a:xfrm rot="0">
              <a:off x="564873" y="593299"/>
              <a:ext cx="3173956" cy="1307852"/>
            </a:xfrm>
            <a:prstGeom prst="rect">
              <a:avLst/>
            </a:prstGeom>
          </p:spPr>
          <p:txBody>
            <a:bodyPr anchor="t" rtlCol="false" tIns="0" lIns="0" bIns="0" rIns="0">
              <a:spAutoFit/>
            </a:bodyPr>
            <a:lstStyle/>
            <a:p>
              <a:pPr algn="ctr">
                <a:lnSpc>
                  <a:spcPts val="3988"/>
                </a:lnSpc>
              </a:pPr>
              <a:r>
                <a:rPr lang="en-US" sz="2849">
                  <a:solidFill>
                    <a:srgbClr val="000000"/>
                  </a:solidFill>
                  <a:latin typeface="Clear Sans Regular"/>
                </a:rPr>
                <a:t>Multi-threaded Step</a:t>
              </a:r>
            </a:p>
          </p:txBody>
        </p:sp>
      </p:grpSp>
      <p:grpSp>
        <p:nvGrpSpPr>
          <p:cNvPr name="Group 27" id="27"/>
          <p:cNvGrpSpPr/>
          <p:nvPr/>
        </p:nvGrpSpPr>
        <p:grpSpPr>
          <a:xfrm rot="0">
            <a:off x="4175873" y="6255488"/>
            <a:ext cx="3019378" cy="1317564"/>
            <a:chOff x="0" y="0"/>
            <a:chExt cx="4025837" cy="1756752"/>
          </a:xfrm>
        </p:grpSpPr>
        <p:grpSp>
          <p:nvGrpSpPr>
            <p:cNvPr name="Group 28" id="28"/>
            <p:cNvGrpSpPr/>
            <p:nvPr/>
          </p:nvGrpSpPr>
          <p:grpSpPr>
            <a:xfrm rot="0">
              <a:off x="0" y="0"/>
              <a:ext cx="4025837" cy="1756752"/>
              <a:chOff x="0" y="0"/>
              <a:chExt cx="1074153" cy="468728"/>
            </a:xfrm>
          </p:grpSpPr>
          <p:sp>
            <p:nvSpPr>
              <p:cNvPr name="Freeform 29" id="29"/>
              <p:cNvSpPr/>
              <p:nvPr/>
            </p:nvSpPr>
            <p:spPr>
              <a:xfrm>
                <a:off x="0" y="0"/>
                <a:ext cx="1074153" cy="468727"/>
              </a:xfrm>
              <a:custGeom>
                <a:avLst/>
                <a:gdLst/>
                <a:ahLst/>
                <a:cxnLst/>
                <a:rect r="r" b="b" t="t" l="l"/>
                <a:pathLst>
                  <a:path h="468727" w="1074153">
                    <a:moveTo>
                      <a:pt x="0" y="0"/>
                    </a:moveTo>
                    <a:lnTo>
                      <a:pt x="1074153" y="0"/>
                    </a:lnTo>
                    <a:lnTo>
                      <a:pt x="1074153" y="468727"/>
                    </a:lnTo>
                    <a:lnTo>
                      <a:pt x="0" y="468727"/>
                    </a:lnTo>
                    <a:close/>
                  </a:path>
                </a:pathLst>
              </a:custGeom>
              <a:solidFill>
                <a:srgbClr val="7ED957"/>
              </a:solidFill>
            </p:spPr>
          </p:sp>
          <p:sp>
            <p:nvSpPr>
              <p:cNvPr name="TextBox 30" id="30"/>
              <p:cNvSpPr txBox="true"/>
              <p:nvPr/>
            </p:nvSpPr>
            <p:spPr>
              <a:xfrm>
                <a:off x="0" y="-38100"/>
                <a:ext cx="812800" cy="850900"/>
              </a:xfrm>
              <a:prstGeom prst="rect">
                <a:avLst/>
              </a:prstGeom>
            </p:spPr>
            <p:txBody>
              <a:bodyPr anchor="ctr" rtlCol="false" tIns="50800" lIns="50800" bIns="50800" rIns="50800"/>
              <a:lstStyle/>
              <a:p>
                <a:pPr algn="ctr">
                  <a:lnSpc>
                    <a:spcPts val="3087"/>
                  </a:lnSpc>
                </a:pPr>
              </a:p>
            </p:txBody>
          </p:sp>
        </p:grpSp>
        <p:sp>
          <p:nvSpPr>
            <p:cNvPr name="TextBox 31" id="31"/>
            <p:cNvSpPr txBox="true"/>
            <p:nvPr/>
          </p:nvSpPr>
          <p:spPr>
            <a:xfrm rot="0">
              <a:off x="528402" y="551303"/>
              <a:ext cx="2969032" cy="596995"/>
            </a:xfrm>
            <a:prstGeom prst="rect">
              <a:avLst/>
            </a:prstGeom>
          </p:spPr>
          <p:txBody>
            <a:bodyPr anchor="t" rtlCol="false" tIns="0" lIns="0" bIns="0" rIns="0">
              <a:spAutoFit/>
            </a:bodyPr>
            <a:lstStyle/>
            <a:p>
              <a:pPr algn="ctr">
                <a:lnSpc>
                  <a:spcPts val="3731"/>
                </a:lnSpc>
              </a:pPr>
              <a:r>
                <a:rPr lang="en-US" sz="2665">
                  <a:solidFill>
                    <a:srgbClr val="000000"/>
                  </a:solidFill>
                  <a:latin typeface="Clear Sans Regular"/>
                </a:rPr>
                <a:t>Parallel Step</a:t>
              </a:r>
            </a:p>
          </p:txBody>
        </p:sp>
      </p:grpSp>
      <p:sp>
        <p:nvSpPr>
          <p:cNvPr name="AutoShape 32" id="32"/>
          <p:cNvSpPr/>
          <p:nvPr/>
        </p:nvSpPr>
        <p:spPr>
          <a:xfrm rot="8908419">
            <a:off x="1964818" y="5171350"/>
            <a:ext cx="4017215" cy="0"/>
          </a:xfrm>
          <a:prstGeom prst="line">
            <a:avLst/>
          </a:prstGeom>
          <a:ln cap="flat" w="38100">
            <a:solidFill>
              <a:srgbClr val="000000"/>
            </a:solidFill>
            <a:prstDash val="solid"/>
            <a:headEnd type="none" len="sm" w="sm"/>
            <a:tailEnd type="arrow" len="sm" w="med"/>
          </a:ln>
        </p:spPr>
      </p:sp>
      <p:sp>
        <p:nvSpPr>
          <p:cNvPr name="AutoShape 33" id="33"/>
          <p:cNvSpPr/>
          <p:nvPr/>
        </p:nvSpPr>
        <p:spPr>
          <a:xfrm rot="5400000">
            <a:off x="4627877" y="5178753"/>
            <a:ext cx="2115369" cy="0"/>
          </a:xfrm>
          <a:prstGeom prst="line">
            <a:avLst/>
          </a:prstGeom>
          <a:ln cap="flat" w="38100">
            <a:solidFill>
              <a:srgbClr val="000000"/>
            </a:solidFill>
            <a:prstDash val="solid"/>
            <a:headEnd type="none" len="sm" w="sm"/>
            <a:tailEnd type="arrow" len="sm" w="med"/>
          </a:ln>
        </p:spPr>
      </p:sp>
      <p:grpSp>
        <p:nvGrpSpPr>
          <p:cNvPr name="Group 34" id="34"/>
          <p:cNvGrpSpPr/>
          <p:nvPr/>
        </p:nvGrpSpPr>
        <p:grpSpPr>
          <a:xfrm rot="0">
            <a:off x="13448211" y="6333570"/>
            <a:ext cx="2830846" cy="1913700"/>
            <a:chOff x="0" y="0"/>
            <a:chExt cx="3774462" cy="2551600"/>
          </a:xfrm>
        </p:grpSpPr>
        <p:grpSp>
          <p:nvGrpSpPr>
            <p:cNvPr name="Group 35" id="35"/>
            <p:cNvGrpSpPr/>
            <p:nvPr/>
          </p:nvGrpSpPr>
          <p:grpSpPr>
            <a:xfrm rot="0">
              <a:off x="0" y="0"/>
              <a:ext cx="3774462" cy="2551600"/>
              <a:chOff x="0" y="0"/>
              <a:chExt cx="942061" cy="636849"/>
            </a:xfrm>
          </p:grpSpPr>
          <p:sp>
            <p:nvSpPr>
              <p:cNvPr name="Freeform 36" id="36"/>
              <p:cNvSpPr/>
              <p:nvPr/>
            </p:nvSpPr>
            <p:spPr>
              <a:xfrm>
                <a:off x="0" y="0"/>
                <a:ext cx="942061" cy="636849"/>
              </a:xfrm>
              <a:custGeom>
                <a:avLst/>
                <a:gdLst/>
                <a:ahLst/>
                <a:cxnLst/>
                <a:rect r="r" b="b" t="t" l="l"/>
                <a:pathLst>
                  <a:path h="636849" w="942061">
                    <a:moveTo>
                      <a:pt x="0" y="0"/>
                    </a:moveTo>
                    <a:lnTo>
                      <a:pt x="942061" y="0"/>
                    </a:lnTo>
                    <a:lnTo>
                      <a:pt x="942061" y="636849"/>
                    </a:lnTo>
                    <a:lnTo>
                      <a:pt x="0" y="636849"/>
                    </a:lnTo>
                    <a:close/>
                  </a:path>
                </a:pathLst>
              </a:custGeom>
              <a:solidFill>
                <a:srgbClr val="7ED957"/>
              </a:solidFill>
            </p:spPr>
          </p:sp>
          <p:sp>
            <p:nvSpPr>
              <p:cNvPr name="TextBox 37" id="37"/>
              <p:cNvSpPr txBox="true"/>
              <p:nvPr/>
            </p:nvSpPr>
            <p:spPr>
              <a:xfrm>
                <a:off x="0" y="-47625"/>
                <a:ext cx="812800" cy="860425"/>
              </a:xfrm>
              <a:prstGeom prst="rect">
                <a:avLst/>
              </a:prstGeom>
            </p:spPr>
            <p:txBody>
              <a:bodyPr anchor="ctr" rtlCol="false" tIns="50800" lIns="50800" bIns="50800" rIns="50800"/>
              <a:lstStyle/>
              <a:p>
                <a:pPr algn="ctr">
                  <a:lnSpc>
                    <a:spcPts val="3300"/>
                  </a:lnSpc>
                </a:pPr>
              </a:p>
            </p:txBody>
          </p:sp>
        </p:grpSp>
        <p:sp>
          <p:nvSpPr>
            <p:cNvPr name="TextBox 38" id="38"/>
            <p:cNvSpPr txBox="true"/>
            <p:nvPr/>
          </p:nvSpPr>
          <p:spPr>
            <a:xfrm rot="0">
              <a:off x="495409" y="593299"/>
              <a:ext cx="2783644" cy="1307852"/>
            </a:xfrm>
            <a:prstGeom prst="rect">
              <a:avLst/>
            </a:prstGeom>
          </p:spPr>
          <p:txBody>
            <a:bodyPr anchor="t" rtlCol="false" tIns="0" lIns="0" bIns="0" rIns="0">
              <a:spAutoFit/>
            </a:bodyPr>
            <a:lstStyle/>
            <a:p>
              <a:pPr algn="ctr">
                <a:lnSpc>
                  <a:spcPts val="3988"/>
                </a:lnSpc>
              </a:pPr>
              <a:r>
                <a:rPr lang="en-US" sz="2849">
                  <a:solidFill>
                    <a:srgbClr val="000000"/>
                  </a:solidFill>
                  <a:latin typeface="Clear Sans Regular"/>
                </a:rPr>
                <a:t>Remote Chunking</a:t>
              </a:r>
            </a:p>
          </p:txBody>
        </p:sp>
      </p:grpSp>
      <p:grpSp>
        <p:nvGrpSpPr>
          <p:cNvPr name="Group 39" id="39"/>
          <p:cNvGrpSpPr/>
          <p:nvPr/>
        </p:nvGrpSpPr>
        <p:grpSpPr>
          <a:xfrm rot="0">
            <a:off x="8103856" y="6333570"/>
            <a:ext cx="3019378" cy="1317564"/>
            <a:chOff x="0" y="0"/>
            <a:chExt cx="4025837" cy="1756752"/>
          </a:xfrm>
        </p:grpSpPr>
        <p:grpSp>
          <p:nvGrpSpPr>
            <p:cNvPr name="Group 40" id="40"/>
            <p:cNvGrpSpPr/>
            <p:nvPr/>
          </p:nvGrpSpPr>
          <p:grpSpPr>
            <a:xfrm rot="0">
              <a:off x="0" y="0"/>
              <a:ext cx="4025837" cy="1756752"/>
              <a:chOff x="0" y="0"/>
              <a:chExt cx="1074153" cy="468728"/>
            </a:xfrm>
          </p:grpSpPr>
          <p:sp>
            <p:nvSpPr>
              <p:cNvPr name="Freeform 41" id="41"/>
              <p:cNvSpPr/>
              <p:nvPr/>
            </p:nvSpPr>
            <p:spPr>
              <a:xfrm>
                <a:off x="0" y="0"/>
                <a:ext cx="1074153" cy="468727"/>
              </a:xfrm>
              <a:custGeom>
                <a:avLst/>
                <a:gdLst/>
                <a:ahLst/>
                <a:cxnLst/>
                <a:rect r="r" b="b" t="t" l="l"/>
                <a:pathLst>
                  <a:path h="468727" w="1074153">
                    <a:moveTo>
                      <a:pt x="0" y="0"/>
                    </a:moveTo>
                    <a:lnTo>
                      <a:pt x="1074153" y="0"/>
                    </a:lnTo>
                    <a:lnTo>
                      <a:pt x="1074153" y="468727"/>
                    </a:lnTo>
                    <a:lnTo>
                      <a:pt x="0" y="468727"/>
                    </a:lnTo>
                    <a:close/>
                  </a:path>
                </a:pathLst>
              </a:custGeom>
              <a:solidFill>
                <a:srgbClr val="7ED957"/>
              </a:solidFill>
            </p:spPr>
          </p:sp>
          <p:sp>
            <p:nvSpPr>
              <p:cNvPr name="TextBox 42" id="42"/>
              <p:cNvSpPr txBox="true"/>
              <p:nvPr/>
            </p:nvSpPr>
            <p:spPr>
              <a:xfrm>
                <a:off x="0" y="-38100"/>
                <a:ext cx="812800" cy="850900"/>
              </a:xfrm>
              <a:prstGeom prst="rect">
                <a:avLst/>
              </a:prstGeom>
            </p:spPr>
            <p:txBody>
              <a:bodyPr anchor="ctr" rtlCol="false" tIns="50800" lIns="50800" bIns="50800" rIns="50800"/>
              <a:lstStyle/>
              <a:p>
                <a:pPr algn="ctr">
                  <a:lnSpc>
                    <a:spcPts val="3087"/>
                  </a:lnSpc>
                </a:pPr>
              </a:p>
            </p:txBody>
          </p:sp>
        </p:grpSp>
        <p:sp>
          <p:nvSpPr>
            <p:cNvPr name="TextBox 43" id="43"/>
            <p:cNvSpPr txBox="true"/>
            <p:nvPr/>
          </p:nvSpPr>
          <p:spPr>
            <a:xfrm rot="0">
              <a:off x="528402" y="551303"/>
              <a:ext cx="2969032" cy="596995"/>
            </a:xfrm>
            <a:prstGeom prst="rect">
              <a:avLst/>
            </a:prstGeom>
          </p:spPr>
          <p:txBody>
            <a:bodyPr anchor="t" rtlCol="false" tIns="0" lIns="0" bIns="0" rIns="0">
              <a:spAutoFit/>
            </a:bodyPr>
            <a:lstStyle/>
            <a:p>
              <a:pPr algn="ctr">
                <a:lnSpc>
                  <a:spcPts val="3731"/>
                </a:lnSpc>
              </a:pPr>
              <a:r>
                <a:rPr lang="en-US" sz="2665">
                  <a:solidFill>
                    <a:srgbClr val="000000"/>
                  </a:solidFill>
                  <a:latin typeface="Clear Sans Regular"/>
                </a:rPr>
                <a:t>Partitioning</a:t>
              </a:r>
            </a:p>
          </p:txBody>
        </p:sp>
      </p:grpSp>
      <p:sp>
        <p:nvSpPr>
          <p:cNvPr name="AutoShape 44" id="44"/>
          <p:cNvSpPr/>
          <p:nvPr/>
        </p:nvSpPr>
        <p:spPr>
          <a:xfrm rot="2580983">
            <a:off x="12103280" y="5226732"/>
            <a:ext cx="3189026" cy="0"/>
          </a:xfrm>
          <a:prstGeom prst="line">
            <a:avLst/>
          </a:prstGeom>
          <a:ln cap="flat" w="38100">
            <a:solidFill>
              <a:srgbClr val="000000"/>
            </a:solidFill>
            <a:prstDash val="solid"/>
            <a:headEnd type="none" len="sm" w="sm"/>
            <a:tailEnd type="arrow" len="sm" w="med"/>
          </a:ln>
        </p:spPr>
      </p:sp>
      <p:sp>
        <p:nvSpPr>
          <p:cNvPr name="AutoShape 45" id="45"/>
          <p:cNvSpPr/>
          <p:nvPr/>
        </p:nvSpPr>
        <p:spPr>
          <a:xfrm rot="8597799">
            <a:off x="9252704" y="5226732"/>
            <a:ext cx="3640086" cy="0"/>
          </a:xfrm>
          <a:prstGeom prst="line">
            <a:avLst/>
          </a:prstGeom>
          <a:ln cap="flat" w="38100">
            <a:solidFill>
              <a:srgbClr val="000000"/>
            </a:solidFill>
            <a:prstDash val="solid"/>
            <a:headEnd type="none" len="sm" w="sm"/>
            <a:tailEnd type="arrow" len="sm" w="med"/>
          </a:ln>
        </p:spPr>
      </p:sp>
      <p:sp>
        <p:nvSpPr>
          <p:cNvPr name="AutoShape 46" id="46"/>
          <p:cNvSpPr/>
          <p:nvPr/>
        </p:nvSpPr>
        <p:spPr>
          <a:xfrm rot="1750783">
            <a:off x="5400094" y="5217794"/>
            <a:ext cx="4498920"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pic>
        <p:nvPicPr>
          <p:cNvPr name="Picture 9" id="9"/>
          <p:cNvPicPr>
            <a:picLocks noChangeAspect="true"/>
          </p:cNvPicPr>
          <p:nvPr/>
        </p:nvPicPr>
        <p:blipFill>
          <a:blip r:embed="rId2"/>
          <a:srcRect l="0" t="0" r="0" b="0"/>
          <a:stretch>
            <a:fillRect/>
          </a:stretch>
        </p:blipFill>
        <p:spPr>
          <a:xfrm flipH="false" flipV="false" rot="0">
            <a:off x="7922759" y="1207770"/>
            <a:ext cx="8680365" cy="5192436"/>
          </a:xfrm>
          <a:prstGeom prst="rect">
            <a:avLst/>
          </a:prstGeom>
        </p:spPr>
      </p:pic>
      <p:sp>
        <p:nvSpPr>
          <p:cNvPr name="TextBox 10" id="10"/>
          <p:cNvSpPr txBox="true"/>
          <p:nvPr/>
        </p:nvSpPr>
        <p:spPr>
          <a:xfrm rot="0">
            <a:off x="1028700" y="507569"/>
            <a:ext cx="5052718" cy="1428978"/>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3.1. Multi-threaded Step</a:t>
            </a:r>
          </a:p>
          <a:p>
            <a:pPr>
              <a:lnSpc>
                <a:spcPts val="3723"/>
              </a:lnSpc>
            </a:pPr>
          </a:p>
          <a:p>
            <a:pPr>
              <a:lnSpc>
                <a:spcPts val="3723"/>
              </a:lnSpc>
            </a:pPr>
          </a:p>
        </p:txBody>
      </p:sp>
      <p:sp>
        <p:nvSpPr>
          <p:cNvPr name="TextBox 11" id="11"/>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11.</a:t>
            </a:r>
          </a:p>
        </p:txBody>
      </p:sp>
      <p:sp>
        <p:nvSpPr>
          <p:cNvPr name="TextBox 12" id="12"/>
          <p:cNvSpPr txBox="true"/>
          <p:nvPr/>
        </p:nvSpPr>
        <p:spPr>
          <a:xfrm rot="0">
            <a:off x="1587545" y="1329690"/>
            <a:ext cx="6140300" cy="638765"/>
          </a:xfrm>
          <a:prstGeom prst="rect">
            <a:avLst/>
          </a:prstGeom>
        </p:spPr>
        <p:txBody>
          <a:bodyPr anchor="t" rtlCol="false" tIns="0" lIns="0" bIns="0" rIns="0">
            <a:spAutoFit/>
          </a:bodyPr>
          <a:lstStyle/>
          <a:p>
            <a:pPr>
              <a:lnSpc>
                <a:spcPts val="2681"/>
              </a:lnSpc>
            </a:pPr>
            <a:r>
              <a:rPr lang="en-US" sz="1675" spc="33">
                <a:solidFill>
                  <a:srgbClr val="3D4248"/>
                </a:solidFill>
                <a:latin typeface="Clear Sans Regular"/>
              </a:rPr>
              <a:t>The simplest way to start parallel processing is to add a </a:t>
            </a:r>
            <a:r>
              <a:rPr lang="en-US" sz="1675" spc="33">
                <a:solidFill>
                  <a:srgbClr val="3D4248"/>
                </a:solidFill>
                <a:latin typeface="Clear Sans Regular Bold"/>
              </a:rPr>
              <a:t>TaskExecutor </a:t>
            </a:r>
            <a:r>
              <a:rPr lang="en-US" sz="1675" spc="33">
                <a:solidFill>
                  <a:srgbClr val="3D4248"/>
                </a:solidFill>
                <a:latin typeface="Clear Sans Regular"/>
              </a:rPr>
              <a:t>to your Step configuration.</a:t>
            </a:r>
          </a:p>
        </p:txBody>
      </p:sp>
      <p:sp>
        <p:nvSpPr>
          <p:cNvPr name="TextBox 13" id="13"/>
          <p:cNvSpPr txBox="true"/>
          <p:nvPr/>
        </p:nvSpPr>
        <p:spPr>
          <a:xfrm rot="0">
            <a:off x="1587545" y="2174238"/>
            <a:ext cx="6140300" cy="1638890"/>
          </a:xfrm>
          <a:prstGeom prst="rect">
            <a:avLst/>
          </a:prstGeom>
        </p:spPr>
        <p:txBody>
          <a:bodyPr anchor="t" rtlCol="false" tIns="0" lIns="0" bIns="0" rIns="0">
            <a:spAutoFit/>
          </a:bodyPr>
          <a:lstStyle/>
          <a:p>
            <a:pPr>
              <a:lnSpc>
                <a:spcPts val="2681"/>
              </a:lnSpc>
            </a:pPr>
            <a:r>
              <a:rPr lang="en-US" sz="1675" spc="33">
                <a:solidFill>
                  <a:srgbClr val="3D4248"/>
                </a:solidFill>
                <a:latin typeface="Clear Sans Regular"/>
              </a:rPr>
              <a:t>The taskExecutor is a reference to another bean definition that implements the TaskExecutor interface. </a:t>
            </a:r>
            <a:r>
              <a:rPr lang="en-US" sz="1675" spc="33">
                <a:solidFill>
                  <a:srgbClr val="3D4248"/>
                </a:solidFill>
                <a:latin typeface="Clear Sans Regular"/>
              </a:rPr>
              <a:t>TaskExecutor</a:t>
            </a:r>
            <a:r>
              <a:rPr lang="en-US" sz="1675" spc="33">
                <a:solidFill>
                  <a:srgbClr val="3D4248"/>
                </a:solidFill>
                <a:latin typeface="Clear Sans Regular"/>
              </a:rPr>
              <a:t> is a standard Spring interface, so consult the Spring User Guide for details of available implementations. The simplest multi-threaded TaskExecutor is a </a:t>
            </a:r>
            <a:r>
              <a:rPr lang="en-US" sz="1675" spc="33">
                <a:solidFill>
                  <a:srgbClr val="3D4248"/>
                </a:solidFill>
                <a:latin typeface="Clear Sans Regular Bold"/>
              </a:rPr>
              <a:t>SimpleAsyncTaskExecutor</a:t>
            </a:r>
            <a:r>
              <a:rPr lang="en-US" sz="1675" spc="33">
                <a:solidFill>
                  <a:srgbClr val="3D4248"/>
                </a:solidFill>
                <a:latin typeface="Clear Sans Regular"/>
              </a:rPr>
              <a:t>.</a:t>
            </a:r>
          </a:p>
        </p:txBody>
      </p:sp>
      <p:grpSp>
        <p:nvGrpSpPr>
          <p:cNvPr name="Group 14" id="14"/>
          <p:cNvGrpSpPr/>
          <p:nvPr/>
        </p:nvGrpSpPr>
        <p:grpSpPr>
          <a:xfrm rot="0">
            <a:off x="1176507" y="1386840"/>
            <a:ext cx="230063" cy="230063"/>
            <a:chOff x="0" y="0"/>
            <a:chExt cx="6350000" cy="6350000"/>
          </a:xfrm>
        </p:grpSpPr>
        <p:sp>
          <p:nvSpPr>
            <p:cNvPr name="Freeform 15" id="1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16" id="16"/>
          <p:cNvGrpSpPr/>
          <p:nvPr/>
        </p:nvGrpSpPr>
        <p:grpSpPr>
          <a:xfrm rot="0">
            <a:off x="1176507" y="2231388"/>
            <a:ext cx="230063" cy="230063"/>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8" id="18"/>
          <p:cNvSpPr txBox="true"/>
          <p:nvPr/>
        </p:nvSpPr>
        <p:spPr>
          <a:xfrm rot="0">
            <a:off x="1587545" y="4022678"/>
            <a:ext cx="6140300" cy="972140"/>
          </a:xfrm>
          <a:prstGeom prst="rect">
            <a:avLst/>
          </a:prstGeom>
        </p:spPr>
        <p:txBody>
          <a:bodyPr anchor="t" rtlCol="false" tIns="0" lIns="0" bIns="0" rIns="0">
            <a:spAutoFit/>
          </a:bodyPr>
          <a:lstStyle/>
          <a:p>
            <a:pPr>
              <a:lnSpc>
                <a:spcPts val="2681"/>
              </a:lnSpc>
            </a:pPr>
            <a:r>
              <a:rPr lang="en-US" sz="1675" spc="33">
                <a:solidFill>
                  <a:srgbClr val="3D4248"/>
                </a:solidFill>
                <a:latin typeface="Clear Sans Regular"/>
              </a:rPr>
              <a:t>The Step executes by reading, processing, and writing each chunk of items (each commit interval) in a separate thread of execution</a:t>
            </a:r>
          </a:p>
        </p:txBody>
      </p:sp>
      <p:grpSp>
        <p:nvGrpSpPr>
          <p:cNvPr name="Group 19" id="19"/>
          <p:cNvGrpSpPr/>
          <p:nvPr/>
        </p:nvGrpSpPr>
        <p:grpSpPr>
          <a:xfrm rot="0">
            <a:off x="1176507" y="4079828"/>
            <a:ext cx="230063" cy="230063"/>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sp>
        <p:nvSpPr>
          <p:cNvPr name="TextBox 9" id="9"/>
          <p:cNvSpPr txBox="true"/>
          <p:nvPr/>
        </p:nvSpPr>
        <p:spPr>
          <a:xfrm rot="0">
            <a:off x="1028700" y="507569"/>
            <a:ext cx="5052718" cy="1428978"/>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3.2. Parallel Steps</a:t>
            </a:r>
          </a:p>
          <a:p>
            <a:pPr>
              <a:lnSpc>
                <a:spcPts val="3723"/>
              </a:lnSpc>
            </a:pPr>
          </a:p>
          <a:p>
            <a:pPr>
              <a:lnSpc>
                <a:spcPts val="3723"/>
              </a:lnSpc>
            </a:pPr>
          </a:p>
        </p:txBody>
      </p:sp>
      <p:grpSp>
        <p:nvGrpSpPr>
          <p:cNvPr name="Group 10" id="10"/>
          <p:cNvGrpSpPr/>
          <p:nvPr/>
        </p:nvGrpSpPr>
        <p:grpSpPr>
          <a:xfrm rot="0">
            <a:off x="1176507" y="1386840"/>
            <a:ext cx="230063" cy="230063"/>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12" id="12"/>
          <p:cNvGrpSpPr/>
          <p:nvPr/>
        </p:nvGrpSpPr>
        <p:grpSpPr>
          <a:xfrm rot="0">
            <a:off x="1176507" y="3203273"/>
            <a:ext cx="230063" cy="230063"/>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4" id="14"/>
          <p:cNvPicPr>
            <a:picLocks noChangeAspect="true"/>
          </p:cNvPicPr>
          <p:nvPr/>
        </p:nvPicPr>
        <p:blipFill>
          <a:blip r:embed="rId2"/>
          <a:srcRect l="0" t="0" r="0" b="0"/>
          <a:stretch>
            <a:fillRect/>
          </a:stretch>
        </p:blipFill>
        <p:spPr>
          <a:xfrm flipH="false" flipV="false" rot="0">
            <a:off x="8392528" y="783624"/>
            <a:ext cx="6933459" cy="8719751"/>
          </a:xfrm>
          <a:prstGeom prst="rect">
            <a:avLst/>
          </a:prstGeom>
        </p:spPr>
      </p:pic>
      <p:sp>
        <p:nvSpPr>
          <p:cNvPr name="TextBox 15" id="15"/>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11.</a:t>
            </a:r>
          </a:p>
        </p:txBody>
      </p:sp>
      <p:sp>
        <p:nvSpPr>
          <p:cNvPr name="TextBox 16" id="16"/>
          <p:cNvSpPr txBox="true"/>
          <p:nvPr/>
        </p:nvSpPr>
        <p:spPr>
          <a:xfrm rot="0">
            <a:off x="1587545" y="1329690"/>
            <a:ext cx="6140300" cy="1305515"/>
          </a:xfrm>
          <a:prstGeom prst="rect">
            <a:avLst/>
          </a:prstGeom>
        </p:spPr>
        <p:txBody>
          <a:bodyPr anchor="t" rtlCol="false" tIns="0" lIns="0" bIns="0" rIns="0">
            <a:spAutoFit/>
          </a:bodyPr>
          <a:lstStyle/>
          <a:p>
            <a:pPr>
              <a:lnSpc>
                <a:spcPts val="2681"/>
              </a:lnSpc>
            </a:pPr>
            <a:r>
              <a:rPr lang="en-US" sz="1675" spc="33">
                <a:solidFill>
                  <a:srgbClr val="3D4248"/>
                </a:solidFill>
                <a:latin typeface="Clear Sans Regular"/>
              </a:rPr>
              <a:t>As long as the application logic that needs to be parallelized can be split into distinct responsibilities and assigned to individual steps, then it can be parallelized in a single process.</a:t>
            </a:r>
          </a:p>
        </p:txBody>
      </p:sp>
      <p:sp>
        <p:nvSpPr>
          <p:cNvPr name="TextBox 17" id="17"/>
          <p:cNvSpPr txBox="true"/>
          <p:nvPr/>
        </p:nvSpPr>
        <p:spPr>
          <a:xfrm rot="0">
            <a:off x="1587545" y="3146123"/>
            <a:ext cx="6140300" cy="1305515"/>
          </a:xfrm>
          <a:prstGeom prst="rect">
            <a:avLst/>
          </a:prstGeom>
        </p:spPr>
        <p:txBody>
          <a:bodyPr anchor="t" rtlCol="false" tIns="0" lIns="0" bIns="0" rIns="0">
            <a:spAutoFit/>
          </a:bodyPr>
          <a:lstStyle/>
          <a:p>
            <a:pPr>
              <a:lnSpc>
                <a:spcPts val="2681"/>
              </a:lnSpc>
            </a:pPr>
            <a:r>
              <a:rPr lang="en-US" sz="1675" spc="33">
                <a:solidFill>
                  <a:srgbClr val="3D4248"/>
                </a:solidFill>
                <a:latin typeface="Clear Sans Regular"/>
              </a:rPr>
              <a:t>The default implementation of TaskExecutor is SyncTaskExecutor, but an </a:t>
            </a:r>
            <a:r>
              <a:rPr lang="en-US" sz="1675" spc="33">
                <a:solidFill>
                  <a:srgbClr val="000000"/>
                </a:solidFill>
                <a:latin typeface="Clear Sans Regular Bold Italics"/>
              </a:rPr>
              <a:t>asynchronous </a:t>
            </a:r>
            <a:r>
              <a:rPr lang="en-US" sz="1675" spc="33">
                <a:solidFill>
                  <a:srgbClr val="3D4248"/>
                </a:solidFill>
                <a:latin typeface="Clear Sans Regular"/>
              </a:rPr>
              <a:t>TaskExecutor is required to run the steps in parallel.</a:t>
            </a:r>
          </a:p>
          <a:p>
            <a:pPr>
              <a:lnSpc>
                <a:spcPts val="2681"/>
              </a:lnSpc>
            </a:pPr>
            <a:r>
              <a:rPr lang="en-US" sz="1675" spc="33">
                <a:solidFill>
                  <a:srgbClr val="3D4248"/>
                </a:solidFill>
                <a:latin typeface="Clear Sans Regular"/>
              </a:rPr>
              <a:t>So that, </a:t>
            </a:r>
            <a:r>
              <a:rPr lang="en-US" sz="1675" spc="33">
                <a:solidFill>
                  <a:srgbClr val="000000"/>
                </a:solidFill>
                <a:latin typeface="Clear Sans Regular Bold Italics"/>
              </a:rPr>
              <a:t>SimpleAsyncTaskExecutor </a:t>
            </a:r>
            <a:r>
              <a:rPr lang="en-US" sz="1675" spc="33">
                <a:solidFill>
                  <a:srgbClr val="3D4248"/>
                </a:solidFill>
                <a:latin typeface="Clear Sans Regular"/>
              </a:rPr>
              <a:t>is used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sp>
        <p:nvSpPr>
          <p:cNvPr name="TextBox 9" id="9"/>
          <p:cNvSpPr txBox="true"/>
          <p:nvPr/>
        </p:nvSpPr>
        <p:spPr>
          <a:xfrm rot="0">
            <a:off x="1028700" y="450878"/>
            <a:ext cx="5052718" cy="1900499"/>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3.3. Remote Chunking</a:t>
            </a:r>
          </a:p>
          <a:p>
            <a:pPr>
              <a:lnSpc>
                <a:spcPts val="3723"/>
              </a:lnSpc>
            </a:pPr>
          </a:p>
          <a:p>
            <a:pPr>
              <a:lnSpc>
                <a:spcPts val="3723"/>
              </a:lnSpc>
            </a:pPr>
          </a:p>
          <a:p>
            <a:pPr>
              <a:lnSpc>
                <a:spcPts val="3723"/>
              </a:lnSpc>
            </a:pPr>
          </a:p>
        </p:txBody>
      </p:sp>
      <p:grpSp>
        <p:nvGrpSpPr>
          <p:cNvPr name="Group 10" id="10"/>
          <p:cNvGrpSpPr/>
          <p:nvPr/>
        </p:nvGrpSpPr>
        <p:grpSpPr>
          <a:xfrm rot="0">
            <a:off x="1176507" y="1386840"/>
            <a:ext cx="230063" cy="230063"/>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12" id="12"/>
          <p:cNvGrpSpPr/>
          <p:nvPr/>
        </p:nvGrpSpPr>
        <p:grpSpPr>
          <a:xfrm rot="0">
            <a:off x="1176507" y="2855959"/>
            <a:ext cx="230063" cy="230063"/>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4" id="14"/>
          <p:cNvPicPr>
            <a:picLocks noChangeAspect="true"/>
          </p:cNvPicPr>
          <p:nvPr/>
        </p:nvPicPr>
        <p:blipFill>
          <a:blip r:embed="rId2"/>
          <a:srcRect l="2851" t="0" r="4990" b="0"/>
          <a:stretch>
            <a:fillRect/>
          </a:stretch>
        </p:blipFill>
        <p:spPr>
          <a:xfrm flipH="false" flipV="false" rot="0">
            <a:off x="8038341" y="1104442"/>
            <a:ext cx="8552323" cy="5446026"/>
          </a:xfrm>
          <a:prstGeom prst="rect">
            <a:avLst/>
          </a:prstGeom>
        </p:spPr>
      </p:pic>
      <p:sp>
        <p:nvSpPr>
          <p:cNvPr name="TextBox 15" id="15"/>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11.</a:t>
            </a:r>
          </a:p>
        </p:txBody>
      </p:sp>
      <p:sp>
        <p:nvSpPr>
          <p:cNvPr name="TextBox 16" id="16"/>
          <p:cNvSpPr txBox="true"/>
          <p:nvPr/>
        </p:nvSpPr>
        <p:spPr>
          <a:xfrm rot="0">
            <a:off x="1587545" y="1329690"/>
            <a:ext cx="6140300" cy="1638890"/>
          </a:xfrm>
          <a:prstGeom prst="rect">
            <a:avLst/>
          </a:prstGeom>
        </p:spPr>
        <p:txBody>
          <a:bodyPr anchor="t" rtlCol="false" tIns="0" lIns="0" bIns="0" rIns="0">
            <a:spAutoFit/>
          </a:bodyPr>
          <a:lstStyle/>
          <a:p>
            <a:pPr>
              <a:lnSpc>
                <a:spcPts val="2681"/>
              </a:lnSpc>
            </a:pPr>
            <a:r>
              <a:rPr lang="en-US" sz="1675" spc="33">
                <a:solidFill>
                  <a:srgbClr val="3D4248"/>
                </a:solidFill>
                <a:latin typeface="Clear Sans Regular"/>
              </a:rPr>
              <a:t>In remote chunking, the Step processing is split across multiple processes, communicating with each other through some middleware. The following image shows the pattern:</a:t>
            </a:r>
          </a:p>
          <a:p>
            <a:pPr>
              <a:lnSpc>
                <a:spcPts val="2681"/>
              </a:lnSpc>
            </a:pPr>
          </a:p>
          <a:p>
            <a:pPr>
              <a:lnSpc>
                <a:spcPts val="2681"/>
              </a:lnSpc>
            </a:pPr>
          </a:p>
        </p:txBody>
      </p:sp>
      <p:sp>
        <p:nvSpPr>
          <p:cNvPr name="TextBox 17" id="17"/>
          <p:cNvSpPr txBox="true"/>
          <p:nvPr/>
        </p:nvSpPr>
        <p:spPr>
          <a:xfrm rot="0">
            <a:off x="1587545" y="2798809"/>
            <a:ext cx="6140300" cy="1638890"/>
          </a:xfrm>
          <a:prstGeom prst="rect">
            <a:avLst/>
          </a:prstGeom>
        </p:spPr>
        <p:txBody>
          <a:bodyPr anchor="t" rtlCol="false" tIns="0" lIns="0" bIns="0" rIns="0">
            <a:spAutoFit/>
          </a:bodyPr>
          <a:lstStyle/>
          <a:p>
            <a:pPr>
              <a:lnSpc>
                <a:spcPts val="2681"/>
              </a:lnSpc>
            </a:pPr>
            <a:r>
              <a:rPr lang="en-US" sz="1675" spc="33">
                <a:solidFill>
                  <a:srgbClr val="3D4248"/>
                </a:solidFill>
                <a:latin typeface="Clear Sans Regular"/>
              </a:rPr>
              <a:t>The manager component is a single process, and the workers are multiple remote processes. This pattern works best if the manager is not a bottleneck, so the processing must be more expensive than the reading of items (as is often the case in practice).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sp>
        <p:nvSpPr>
          <p:cNvPr name="TextBox 9" id="9"/>
          <p:cNvSpPr txBox="true"/>
          <p:nvPr/>
        </p:nvSpPr>
        <p:spPr>
          <a:xfrm rot="0">
            <a:off x="1176507" y="582364"/>
            <a:ext cx="3802282" cy="461576"/>
          </a:xfrm>
          <a:prstGeom prst="rect">
            <a:avLst/>
          </a:prstGeom>
        </p:spPr>
        <p:txBody>
          <a:bodyPr anchor="t" rtlCol="false" tIns="0" lIns="0" bIns="0" rIns="0">
            <a:spAutoFit/>
          </a:bodyPr>
          <a:lstStyle/>
          <a:p>
            <a:pPr>
              <a:lnSpc>
                <a:spcPts val="3547"/>
              </a:lnSpc>
            </a:pPr>
            <a:r>
              <a:rPr lang="en-US" sz="3224" spc="-96">
                <a:solidFill>
                  <a:srgbClr val="3D4248"/>
                </a:solidFill>
                <a:latin typeface="Clear Sans Regular"/>
              </a:rPr>
              <a:t>3.4. Partitioning</a:t>
            </a:r>
          </a:p>
        </p:txBody>
      </p:sp>
      <p:grpSp>
        <p:nvGrpSpPr>
          <p:cNvPr name="Group 10" id="10"/>
          <p:cNvGrpSpPr/>
          <p:nvPr/>
        </p:nvGrpSpPr>
        <p:grpSpPr>
          <a:xfrm rot="0">
            <a:off x="1176507" y="1386840"/>
            <a:ext cx="230063" cy="230063"/>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2" id="12"/>
          <p:cNvPicPr>
            <a:picLocks noChangeAspect="true"/>
          </p:cNvPicPr>
          <p:nvPr/>
        </p:nvPicPr>
        <p:blipFill>
          <a:blip r:embed="rId2"/>
          <a:srcRect l="0" t="0" r="0" b="0"/>
          <a:stretch>
            <a:fillRect/>
          </a:stretch>
        </p:blipFill>
        <p:spPr>
          <a:xfrm flipH="false" flipV="false" rot="0">
            <a:off x="9380777" y="4245294"/>
            <a:ext cx="8174033" cy="4717810"/>
          </a:xfrm>
          <a:prstGeom prst="rect">
            <a:avLst/>
          </a:prstGeom>
        </p:spPr>
      </p:pic>
      <p:pic>
        <p:nvPicPr>
          <p:cNvPr name="Picture 13" id="13"/>
          <p:cNvPicPr>
            <a:picLocks noChangeAspect="true"/>
          </p:cNvPicPr>
          <p:nvPr/>
        </p:nvPicPr>
        <p:blipFill>
          <a:blip r:embed="rId3"/>
          <a:srcRect l="2204" t="0" r="7012" b="0"/>
          <a:stretch>
            <a:fillRect/>
          </a:stretch>
        </p:blipFill>
        <p:spPr>
          <a:xfrm flipH="false" flipV="false" rot="0">
            <a:off x="891772" y="3748423"/>
            <a:ext cx="8174033" cy="5214681"/>
          </a:xfrm>
          <a:prstGeom prst="rect">
            <a:avLst/>
          </a:prstGeom>
        </p:spPr>
      </p:pic>
      <p:sp>
        <p:nvSpPr>
          <p:cNvPr name="TextBox 14" id="14"/>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11.</a:t>
            </a:r>
          </a:p>
        </p:txBody>
      </p:sp>
      <p:sp>
        <p:nvSpPr>
          <p:cNvPr name="TextBox 15" id="15"/>
          <p:cNvSpPr txBox="true"/>
          <p:nvPr/>
        </p:nvSpPr>
        <p:spPr>
          <a:xfrm rot="0">
            <a:off x="1587545" y="1329690"/>
            <a:ext cx="6140300" cy="638765"/>
          </a:xfrm>
          <a:prstGeom prst="rect">
            <a:avLst/>
          </a:prstGeom>
        </p:spPr>
        <p:txBody>
          <a:bodyPr anchor="t" rtlCol="false" tIns="0" lIns="0" bIns="0" rIns="0">
            <a:spAutoFit/>
          </a:bodyPr>
          <a:lstStyle/>
          <a:p>
            <a:pPr>
              <a:lnSpc>
                <a:spcPts val="2681"/>
              </a:lnSpc>
            </a:pPr>
            <a:r>
              <a:rPr lang="en-US" sz="1675" spc="33">
                <a:solidFill>
                  <a:srgbClr val="3D4248"/>
                </a:solidFill>
                <a:latin typeface="Clear Sans Regular"/>
              </a:rPr>
              <a:t>Spring Batch with partitioning provides us the facility to divide the execution of a </a:t>
            </a:r>
            <a:r>
              <a:rPr lang="en-US" sz="1675" spc="33">
                <a:solidFill>
                  <a:srgbClr val="3D4248"/>
                </a:solidFill>
                <a:latin typeface="Clear Sans Regular"/>
              </a:rPr>
              <a:t>Step</a:t>
            </a:r>
          </a:p>
        </p:txBody>
      </p:sp>
      <p:grpSp>
        <p:nvGrpSpPr>
          <p:cNvPr name="Group 16" id="16"/>
          <p:cNvGrpSpPr/>
          <p:nvPr/>
        </p:nvGrpSpPr>
        <p:grpSpPr>
          <a:xfrm rot="0">
            <a:off x="8618952" y="1386840"/>
            <a:ext cx="6551338" cy="1581740"/>
            <a:chOff x="0" y="0"/>
            <a:chExt cx="8735117" cy="2108986"/>
          </a:xfrm>
        </p:grpSpPr>
        <p:grpSp>
          <p:nvGrpSpPr>
            <p:cNvPr name="Group 17" id="17"/>
            <p:cNvGrpSpPr/>
            <p:nvPr/>
          </p:nvGrpSpPr>
          <p:grpSpPr>
            <a:xfrm rot="0">
              <a:off x="0" y="31050"/>
              <a:ext cx="306750" cy="306750"/>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9" id="19"/>
            <p:cNvSpPr txBox="true"/>
            <p:nvPr/>
          </p:nvSpPr>
          <p:spPr>
            <a:xfrm rot="0">
              <a:off x="548050" y="-57150"/>
              <a:ext cx="8187066" cy="2166136"/>
            </a:xfrm>
            <a:prstGeom prst="rect">
              <a:avLst/>
            </a:prstGeom>
          </p:spPr>
          <p:txBody>
            <a:bodyPr anchor="t" rtlCol="false" tIns="0" lIns="0" bIns="0" rIns="0">
              <a:spAutoFit/>
            </a:bodyPr>
            <a:lstStyle/>
            <a:p>
              <a:pPr>
                <a:lnSpc>
                  <a:spcPts val="2681"/>
                </a:lnSpc>
              </a:pPr>
              <a:r>
                <a:rPr lang="en-US" sz="1675" spc="33">
                  <a:solidFill>
                    <a:srgbClr val="3D4248"/>
                  </a:solidFill>
                  <a:latin typeface="Clear Sans Regular"/>
                </a:rPr>
                <a:t>There's a Step called “Master”, whose execution is divided into some “Slave” steps. These slaves can take the place of a master, and the outcome will still be unchanged. Both master and slave are instances of Step. Slaves can be remote services or just locally executing threads.</a:t>
              </a:r>
            </a:p>
          </p:txBody>
        </p:sp>
      </p:grpSp>
      <p:grpSp>
        <p:nvGrpSpPr>
          <p:cNvPr name="Group 20" id="20"/>
          <p:cNvGrpSpPr/>
          <p:nvPr/>
        </p:nvGrpSpPr>
        <p:grpSpPr>
          <a:xfrm rot="0">
            <a:off x="8618952" y="3126962"/>
            <a:ext cx="6551338" cy="914990"/>
            <a:chOff x="0" y="0"/>
            <a:chExt cx="8735117" cy="1219986"/>
          </a:xfrm>
        </p:grpSpPr>
        <p:grpSp>
          <p:nvGrpSpPr>
            <p:cNvPr name="Group 21" id="21"/>
            <p:cNvGrpSpPr/>
            <p:nvPr/>
          </p:nvGrpSpPr>
          <p:grpSpPr>
            <a:xfrm rot="0">
              <a:off x="0" y="31050"/>
              <a:ext cx="306750" cy="306750"/>
              <a:chOff x="0" y="0"/>
              <a:chExt cx="6350000" cy="6350000"/>
            </a:xfrm>
          </p:grpSpPr>
          <p:sp>
            <p:nvSpPr>
              <p:cNvPr name="Freeform 22" id="2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23" id="23"/>
            <p:cNvSpPr txBox="true"/>
            <p:nvPr/>
          </p:nvSpPr>
          <p:spPr>
            <a:xfrm rot="0">
              <a:off x="548050" y="-57150"/>
              <a:ext cx="8187066" cy="1277136"/>
            </a:xfrm>
            <a:prstGeom prst="rect">
              <a:avLst/>
            </a:prstGeom>
          </p:spPr>
          <p:txBody>
            <a:bodyPr anchor="t" rtlCol="false" tIns="0" lIns="0" bIns="0" rIns="0">
              <a:spAutoFit/>
            </a:bodyPr>
            <a:lstStyle/>
            <a:p>
              <a:pPr>
                <a:lnSpc>
                  <a:spcPts val="2681"/>
                </a:lnSpc>
              </a:pPr>
              <a:r>
                <a:rPr lang="en-US" sz="1675" spc="33">
                  <a:solidFill>
                    <a:srgbClr val="3D4248"/>
                  </a:solidFill>
                  <a:latin typeface="Clear Sans Regular"/>
                </a:rPr>
                <a:t>As shown, the PartitionStep is driving the execution. The PartitionHandler is responsible for splitting the work of “Master” into the “Slaves”. The rightmost Step is the slave.</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661666" y="3737565"/>
            <a:ext cx="17313011" cy="4114800"/>
            <a:chOff x="0" y="0"/>
            <a:chExt cx="23084014" cy="5486400"/>
          </a:xfrm>
        </p:grpSpPr>
        <p:grpSp>
          <p:nvGrpSpPr>
            <p:cNvPr name="Group 10" id="10"/>
            <p:cNvGrpSpPr/>
            <p:nvPr/>
          </p:nvGrpSpPr>
          <p:grpSpPr>
            <a:xfrm rot="0">
              <a:off x="3131398" y="833249"/>
              <a:ext cx="5157151" cy="3819901"/>
              <a:chOff x="0" y="0"/>
              <a:chExt cx="1097340" cy="812800"/>
            </a:xfrm>
          </p:grpSpPr>
          <p:sp>
            <p:nvSpPr>
              <p:cNvPr name="Freeform 11" id="11"/>
              <p:cNvSpPr/>
              <p:nvPr/>
            </p:nvSpPr>
            <p:spPr>
              <a:xfrm>
                <a:off x="0" y="0"/>
                <a:ext cx="1097340" cy="812800"/>
              </a:xfrm>
              <a:custGeom>
                <a:avLst/>
                <a:gdLst/>
                <a:ahLst/>
                <a:cxnLst/>
                <a:rect r="r" b="b" t="t" l="l"/>
                <a:pathLst>
                  <a:path h="812800" w="1097340">
                    <a:moveTo>
                      <a:pt x="0" y="0"/>
                    </a:moveTo>
                    <a:lnTo>
                      <a:pt x="1097340" y="0"/>
                    </a:lnTo>
                    <a:lnTo>
                      <a:pt x="1097340" y="812800"/>
                    </a:lnTo>
                    <a:lnTo>
                      <a:pt x="0" y="812800"/>
                    </a:lnTo>
                    <a:close/>
                  </a:path>
                </a:pathLst>
              </a:custGeom>
              <a:solidFill>
                <a:srgbClr val="F1630F"/>
              </a:solidFill>
            </p:spPr>
          </p:sp>
          <p:sp>
            <p:nvSpPr>
              <p:cNvPr name="TextBox 12" id="12"/>
              <p:cNvSpPr txBox="true"/>
              <p:nvPr/>
            </p:nvSpPr>
            <p:spPr>
              <a:xfrm>
                <a:off x="0" y="-66675"/>
                <a:ext cx="812800" cy="879475"/>
              </a:xfrm>
              <a:prstGeom prst="rect">
                <a:avLst/>
              </a:prstGeom>
            </p:spPr>
            <p:txBody>
              <a:bodyPr anchor="ctr" rtlCol="false" tIns="50800" lIns="50800" bIns="50800" rIns="50800"/>
              <a:lstStyle/>
              <a:p>
                <a:pPr algn="ctr">
                  <a:lnSpc>
                    <a:spcPts val="5198"/>
                  </a:lnSpc>
                </a:pPr>
              </a:p>
            </p:txBody>
          </p:sp>
        </p:grpSp>
        <p:sp>
          <p:nvSpPr>
            <p:cNvPr name="TextBox 13" id="13"/>
            <p:cNvSpPr txBox="true"/>
            <p:nvPr/>
          </p:nvSpPr>
          <p:spPr>
            <a:xfrm rot="0">
              <a:off x="4575381" y="2130488"/>
              <a:ext cx="2269186" cy="1075377"/>
            </a:xfrm>
            <a:prstGeom prst="rect">
              <a:avLst/>
            </a:prstGeom>
          </p:spPr>
          <p:txBody>
            <a:bodyPr anchor="t" rtlCol="false" tIns="0" lIns="0" bIns="0" rIns="0">
              <a:spAutoFit/>
            </a:bodyPr>
            <a:lstStyle/>
            <a:p>
              <a:pPr algn="ctr">
                <a:lnSpc>
                  <a:spcPts val="6758"/>
                </a:lnSpc>
              </a:pPr>
              <a:r>
                <a:rPr lang="en-US" sz="4827">
                  <a:solidFill>
                    <a:srgbClr val="FFFFFF"/>
                  </a:solidFill>
                  <a:latin typeface="Clear Sans Regular"/>
                </a:rPr>
                <a:t>Kafka</a:t>
              </a:r>
            </a:p>
          </p:txBody>
        </p:sp>
        <p:grpSp>
          <p:nvGrpSpPr>
            <p:cNvPr name="Group 14" id="14"/>
            <p:cNvGrpSpPr/>
            <p:nvPr/>
          </p:nvGrpSpPr>
          <p:grpSpPr>
            <a:xfrm rot="0">
              <a:off x="10302918" y="584571"/>
              <a:ext cx="6786594" cy="4317258"/>
              <a:chOff x="0" y="0"/>
              <a:chExt cx="1660216" cy="1056138"/>
            </a:xfrm>
          </p:grpSpPr>
          <p:sp>
            <p:nvSpPr>
              <p:cNvPr name="Freeform 15" id="15"/>
              <p:cNvSpPr/>
              <p:nvPr/>
            </p:nvSpPr>
            <p:spPr>
              <a:xfrm>
                <a:off x="0" y="0"/>
                <a:ext cx="1660216" cy="1056138"/>
              </a:xfrm>
              <a:custGeom>
                <a:avLst/>
                <a:gdLst/>
                <a:ahLst/>
                <a:cxnLst/>
                <a:rect r="r" b="b" t="t" l="l"/>
                <a:pathLst>
                  <a:path h="1056138" w="1660216">
                    <a:moveTo>
                      <a:pt x="0" y="0"/>
                    </a:moveTo>
                    <a:lnTo>
                      <a:pt x="1660216" y="0"/>
                    </a:lnTo>
                    <a:lnTo>
                      <a:pt x="1660216" y="1056138"/>
                    </a:lnTo>
                    <a:lnTo>
                      <a:pt x="0" y="1056138"/>
                    </a:lnTo>
                    <a:close/>
                  </a:path>
                </a:pathLst>
              </a:custGeom>
              <a:solidFill>
                <a:srgbClr val="F1630F"/>
              </a:solidFill>
            </p:spPr>
          </p:sp>
          <p:sp>
            <p:nvSpPr>
              <p:cNvPr name="TextBox 16" id="16"/>
              <p:cNvSpPr txBox="true"/>
              <p:nvPr/>
            </p:nvSpPr>
            <p:spPr>
              <a:xfrm>
                <a:off x="0" y="-66675"/>
                <a:ext cx="812800" cy="879475"/>
              </a:xfrm>
              <a:prstGeom prst="rect">
                <a:avLst/>
              </a:prstGeom>
            </p:spPr>
            <p:txBody>
              <a:bodyPr anchor="ctr" rtlCol="false" tIns="44186" lIns="44186" bIns="44186" rIns="44186"/>
              <a:lstStyle/>
              <a:p>
                <a:pPr algn="ctr">
                  <a:lnSpc>
                    <a:spcPts val="4521"/>
                  </a:lnSpc>
                </a:pPr>
              </a:p>
            </p:txBody>
          </p:sp>
        </p:grpSp>
        <p:sp>
          <p:nvSpPr>
            <p:cNvPr name="TextBox 17" id="17"/>
            <p:cNvSpPr txBox="true"/>
            <p:nvPr/>
          </p:nvSpPr>
          <p:spPr>
            <a:xfrm rot="0">
              <a:off x="12203138" y="1719556"/>
              <a:ext cx="2986154" cy="1923426"/>
            </a:xfrm>
            <a:prstGeom prst="rect">
              <a:avLst/>
            </a:prstGeom>
          </p:spPr>
          <p:txBody>
            <a:bodyPr anchor="t" rtlCol="false" tIns="0" lIns="0" bIns="0" rIns="0">
              <a:spAutoFit/>
            </a:bodyPr>
            <a:lstStyle/>
            <a:p>
              <a:pPr algn="ctr">
                <a:lnSpc>
                  <a:spcPts val="5878"/>
                </a:lnSpc>
              </a:pPr>
              <a:r>
                <a:rPr lang="en-US" sz="4198">
                  <a:solidFill>
                    <a:srgbClr val="FFFFFF"/>
                  </a:solidFill>
                  <a:latin typeface="Clear Sans Regular"/>
                </a:rPr>
                <a:t>Spring Batch</a:t>
              </a:r>
            </a:p>
          </p:txBody>
        </p:sp>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103881" y="0"/>
              <a:ext cx="3980134" cy="5486400"/>
            </a:xfrm>
            <a:prstGeom prst="rect">
              <a:avLst/>
            </a:prstGeom>
          </p:spPr>
        </p:pic>
        <p:sp>
          <p:nvSpPr>
            <p:cNvPr name="TextBox 19" id="19"/>
            <p:cNvSpPr txBox="true"/>
            <p:nvPr/>
          </p:nvSpPr>
          <p:spPr>
            <a:xfrm rot="0">
              <a:off x="19553672" y="2579793"/>
              <a:ext cx="3393297" cy="880533"/>
            </a:xfrm>
            <a:prstGeom prst="rect">
              <a:avLst/>
            </a:prstGeom>
          </p:spPr>
          <p:txBody>
            <a:bodyPr anchor="t" rtlCol="false" tIns="0" lIns="0" bIns="0" rIns="0">
              <a:spAutoFit/>
            </a:bodyPr>
            <a:lstStyle/>
            <a:p>
              <a:pPr algn="ctr">
                <a:lnSpc>
                  <a:spcPts val="5599"/>
                </a:lnSpc>
              </a:pPr>
              <a:r>
                <a:rPr lang="en-US" sz="3999">
                  <a:solidFill>
                    <a:srgbClr val="FFFFFF"/>
                  </a:solidFill>
                  <a:latin typeface="Clear Sans Regular"/>
                </a:rPr>
                <a:t>MySQL</a:t>
              </a:r>
            </a:p>
          </p:txBody>
        </p:sp>
        <p:sp>
          <p:nvSpPr>
            <p:cNvPr name="AutoShape 20" id="20"/>
            <p:cNvSpPr/>
            <p:nvPr/>
          </p:nvSpPr>
          <p:spPr>
            <a:xfrm rot="0">
              <a:off x="8288549" y="2956560"/>
              <a:ext cx="2014369" cy="0"/>
            </a:xfrm>
            <a:prstGeom prst="line">
              <a:avLst/>
            </a:prstGeom>
            <a:ln cap="flat" w="47159">
              <a:solidFill>
                <a:srgbClr val="000000"/>
              </a:solidFill>
              <a:prstDash val="solid"/>
              <a:headEnd type="none" len="sm" w="sm"/>
              <a:tailEnd type="arrow" len="sm" w="med"/>
            </a:ln>
          </p:spPr>
        </p:sp>
        <p:sp>
          <p:nvSpPr>
            <p:cNvPr name="AutoShape 21" id="21"/>
            <p:cNvSpPr/>
            <p:nvPr/>
          </p:nvSpPr>
          <p:spPr>
            <a:xfrm rot="0">
              <a:off x="17089512" y="3007360"/>
              <a:ext cx="2014369" cy="0"/>
            </a:xfrm>
            <a:prstGeom prst="line">
              <a:avLst/>
            </a:prstGeom>
            <a:ln cap="flat" w="47159">
              <a:solidFill>
                <a:srgbClr val="000000"/>
              </a:solidFill>
              <a:prstDash val="solid"/>
              <a:headEnd type="none" len="sm" w="sm"/>
              <a:tailEnd type="arrow" len="sm" w="med"/>
            </a:ln>
          </p:spPr>
        </p:sp>
        <p:sp>
          <p:nvSpPr>
            <p:cNvPr name="AutoShape 22" id="22"/>
            <p:cNvSpPr/>
            <p:nvPr/>
          </p:nvSpPr>
          <p:spPr>
            <a:xfrm rot="0">
              <a:off x="600787" y="2905760"/>
              <a:ext cx="2530612" cy="0"/>
            </a:xfrm>
            <a:prstGeom prst="line">
              <a:avLst/>
            </a:prstGeom>
            <a:ln cap="flat" w="47159">
              <a:solidFill>
                <a:srgbClr val="000000"/>
              </a:solidFill>
              <a:prstDash val="solid"/>
              <a:headEnd type="none" len="sm" w="sm"/>
              <a:tailEnd type="arrow" len="sm" w="med"/>
            </a:ln>
          </p:spPr>
        </p:sp>
        <p:sp>
          <p:nvSpPr>
            <p:cNvPr name="TextBox 23" id="23"/>
            <p:cNvSpPr txBox="true"/>
            <p:nvPr/>
          </p:nvSpPr>
          <p:spPr>
            <a:xfrm rot="0">
              <a:off x="0" y="1862667"/>
              <a:ext cx="3393297" cy="880533"/>
            </a:xfrm>
            <a:prstGeom prst="rect">
              <a:avLst/>
            </a:prstGeom>
          </p:spPr>
          <p:txBody>
            <a:bodyPr anchor="t" rtlCol="false" tIns="0" lIns="0" bIns="0" rIns="0">
              <a:spAutoFit/>
            </a:bodyPr>
            <a:lstStyle/>
            <a:p>
              <a:pPr algn="ctr">
                <a:lnSpc>
                  <a:spcPts val="5599"/>
                </a:lnSpc>
              </a:pPr>
              <a:r>
                <a:rPr lang="en-US" sz="3999">
                  <a:solidFill>
                    <a:srgbClr val="000000"/>
                  </a:solidFill>
                  <a:latin typeface="Clear Sans Regular"/>
                </a:rPr>
                <a:t>Request</a:t>
              </a:r>
            </a:p>
          </p:txBody>
        </p:sp>
      </p:grpSp>
      <p:sp>
        <p:nvSpPr>
          <p:cNvPr name="TextBox 24" id="24"/>
          <p:cNvSpPr txBox="true"/>
          <p:nvPr/>
        </p:nvSpPr>
        <p:spPr>
          <a:xfrm rot="0">
            <a:off x="1028700" y="542766"/>
            <a:ext cx="396115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2. Demo</a:t>
            </a:r>
          </a:p>
        </p:txBody>
      </p:sp>
      <p:sp>
        <p:nvSpPr>
          <p:cNvPr name="TextBox 25" id="25"/>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11.</a:t>
            </a:r>
          </a:p>
        </p:txBody>
      </p:sp>
      <p:sp>
        <p:nvSpPr>
          <p:cNvPr name="TextBox 26" id="26"/>
          <p:cNvSpPr txBox="true"/>
          <p:nvPr/>
        </p:nvSpPr>
        <p:spPr>
          <a:xfrm rot="0">
            <a:off x="1961048" y="1861990"/>
            <a:ext cx="13711677" cy="648710"/>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We are getting inside a basic project that can handle product order requests from the customers by kafka. Then spring batch will read data from kafka topic and save it to the database</a:t>
            </a:r>
          </a:p>
        </p:txBody>
      </p:sp>
      <p:grpSp>
        <p:nvGrpSpPr>
          <p:cNvPr name="Group 27" id="27"/>
          <p:cNvGrpSpPr/>
          <p:nvPr/>
        </p:nvGrpSpPr>
        <p:grpSpPr>
          <a:xfrm rot="0">
            <a:off x="1309859" y="1386840"/>
            <a:ext cx="6210110" cy="341800"/>
            <a:chOff x="0" y="0"/>
            <a:chExt cx="8280146" cy="455733"/>
          </a:xfrm>
        </p:grpSpPr>
        <p:sp>
          <p:nvSpPr>
            <p:cNvPr name="TextBox 28" id="28"/>
            <p:cNvSpPr txBox="true"/>
            <p:nvPr/>
          </p:nvSpPr>
          <p:spPr>
            <a:xfrm rot="0">
              <a:off x="868252" y="-28560"/>
              <a:ext cx="7411895"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Bold"/>
                </a:rPr>
                <a:t>Introduction</a:t>
              </a:r>
            </a:p>
          </p:txBody>
        </p:sp>
        <p:grpSp>
          <p:nvGrpSpPr>
            <p:cNvPr name="Group 29" id="29"/>
            <p:cNvGrpSpPr/>
            <p:nvPr/>
          </p:nvGrpSpPr>
          <p:grpSpPr>
            <a:xfrm rot="0">
              <a:off x="0" y="0"/>
              <a:ext cx="455733" cy="455733"/>
              <a:chOff x="0" y="0"/>
              <a:chExt cx="6350000" cy="6350000"/>
            </a:xfrm>
          </p:grpSpPr>
          <p:sp>
            <p:nvSpPr>
              <p:cNvPr name="Freeform 30" id="3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name="Group 31" id="31"/>
          <p:cNvGrpSpPr/>
          <p:nvPr/>
        </p:nvGrpSpPr>
        <p:grpSpPr>
          <a:xfrm rot="0">
            <a:off x="1309859" y="3022061"/>
            <a:ext cx="6210110" cy="341800"/>
            <a:chOff x="0" y="0"/>
            <a:chExt cx="8280146" cy="455733"/>
          </a:xfrm>
        </p:grpSpPr>
        <p:sp>
          <p:nvSpPr>
            <p:cNvPr name="TextBox 32" id="32"/>
            <p:cNvSpPr txBox="true"/>
            <p:nvPr/>
          </p:nvSpPr>
          <p:spPr>
            <a:xfrm rot="0">
              <a:off x="868252" y="-28560"/>
              <a:ext cx="7411895"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Bold"/>
                </a:rPr>
                <a:t>Flow</a:t>
              </a:r>
            </a:p>
          </p:txBody>
        </p:sp>
        <p:grpSp>
          <p:nvGrpSpPr>
            <p:cNvPr name="Group 33" id="33"/>
            <p:cNvGrpSpPr/>
            <p:nvPr/>
          </p:nvGrpSpPr>
          <p:grpSpPr>
            <a:xfrm rot="0">
              <a:off x="0" y="0"/>
              <a:ext cx="455733" cy="455733"/>
              <a:chOff x="0" y="0"/>
              <a:chExt cx="6350000" cy="6350000"/>
            </a:xfrm>
          </p:grpSpPr>
          <p:sp>
            <p:nvSpPr>
              <p:cNvPr name="Freeform 34" id="3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1185402" y="1632766"/>
            <a:ext cx="4233114" cy="341800"/>
            <a:chOff x="0" y="0"/>
            <a:chExt cx="5644152" cy="455733"/>
          </a:xfrm>
        </p:grpSpPr>
        <p:sp>
          <p:nvSpPr>
            <p:cNvPr name="TextBox 10" id="10"/>
            <p:cNvSpPr txBox="true"/>
            <p:nvPr/>
          </p:nvSpPr>
          <p:spPr>
            <a:xfrm rot="0">
              <a:off x="868252" y="-28560"/>
              <a:ext cx="4775900"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a:rPr>
                <a:t>MySQL connector</a:t>
              </a:r>
            </a:p>
          </p:txBody>
        </p:sp>
        <p:grpSp>
          <p:nvGrpSpPr>
            <p:cNvPr name="Group 11" id="11"/>
            <p:cNvGrpSpPr/>
            <p:nvPr/>
          </p:nvGrpSpPr>
          <p:grpSpPr>
            <a:xfrm rot="0">
              <a:off x="0" y="0"/>
              <a:ext cx="455733" cy="455733"/>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name="Group 13" id="13"/>
          <p:cNvGrpSpPr/>
          <p:nvPr/>
        </p:nvGrpSpPr>
        <p:grpSpPr>
          <a:xfrm rot="0">
            <a:off x="1185402" y="2825527"/>
            <a:ext cx="4233114" cy="341800"/>
            <a:chOff x="0" y="0"/>
            <a:chExt cx="5644152" cy="455733"/>
          </a:xfrm>
        </p:grpSpPr>
        <p:sp>
          <p:nvSpPr>
            <p:cNvPr name="TextBox 14" id="14"/>
            <p:cNvSpPr txBox="true"/>
            <p:nvPr/>
          </p:nvSpPr>
          <p:spPr>
            <a:xfrm rot="0">
              <a:off x="868252" y="-28560"/>
              <a:ext cx="4775900"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a:rPr>
                <a:t>Spring batch</a:t>
              </a:r>
            </a:p>
          </p:txBody>
        </p:sp>
        <p:grpSp>
          <p:nvGrpSpPr>
            <p:cNvPr name="Group 15" id="15"/>
            <p:cNvGrpSpPr/>
            <p:nvPr/>
          </p:nvGrpSpPr>
          <p:grpSpPr>
            <a:xfrm rot="0">
              <a:off x="0" y="0"/>
              <a:ext cx="455733" cy="455733"/>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name="Group 17" id="17"/>
          <p:cNvGrpSpPr/>
          <p:nvPr/>
        </p:nvGrpSpPr>
        <p:grpSpPr>
          <a:xfrm rot="0">
            <a:off x="1185402" y="4018288"/>
            <a:ext cx="4233114" cy="341800"/>
            <a:chOff x="0" y="0"/>
            <a:chExt cx="5644152" cy="455733"/>
          </a:xfrm>
        </p:grpSpPr>
        <p:sp>
          <p:nvSpPr>
            <p:cNvPr name="TextBox 18" id="18"/>
            <p:cNvSpPr txBox="true"/>
            <p:nvPr/>
          </p:nvSpPr>
          <p:spPr>
            <a:xfrm rot="0">
              <a:off x="868252" y="-28560"/>
              <a:ext cx="4775900"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a:rPr>
                <a:t>Spring kafka</a:t>
              </a:r>
            </a:p>
          </p:txBody>
        </p:sp>
        <p:grpSp>
          <p:nvGrpSpPr>
            <p:cNvPr name="Group 19" id="19"/>
            <p:cNvGrpSpPr/>
            <p:nvPr/>
          </p:nvGrpSpPr>
          <p:grpSpPr>
            <a:xfrm rot="0">
              <a:off x="0" y="0"/>
              <a:ext cx="455733" cy="455733"/>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name="Group 21" id="21"/>
          <p:cNvGrpSpPr/>
          <p:nvPr/>
        </p:nvGrpSpPr>
        <p:grpSpPr>
          <a:xfrm rot="0">
            <a:off x="1185402" y="5207813"/>
            <a:ext cx="4233114" cy="341800"/>
            <a:chOff x="0" y="0"/>
            <a:chExt cx="5644152" cy="455733"/>
          </a:xfrm>
        </p:grpSpPr>
        <p:sp>
          <p:nvSpPr>
            <p:cNvPr name="TextBox 22" id="22"/>
            <p:cNvSpPr txBox="true"/>
            <p:nvPr/>
          </p:nvSpPr>
          <p:spPr>
            <a:xfrm rot="0">
              <a:off x="868252" y="-28560"/>
              <a:ext cx="4775900"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Bold"/>
                </a:rPr>
                <a:t>Lombok</a:t>
              </a:r>
            </a:p>
          </p:txBody>
        </p:sp>
        <p:grpSp>
          <p:nvGrpSpPr>
            <p:cNvPr name="Group 23" id="23"/>
            <p:cNvGrpSpPr/>
            <p:nvPr/>
          </p:nvGrpSpPr>
          <p:grpSpPr>
            <a:xfrm rot="0">
              <a:off x="0" y="0"/>
              <a:ext cx="455733" cy="455733"/>
              <a:chOff x="0" y="0"/>
              <a:chExt cx="6350000" cy="6350000"/>
            </a:xfrm>
          </p:grpSpPr>
          <p:sp>
            <p:nvSpPr>
              <p:cNvPr name="Freeform 24" id="2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pic>
        <p:nvPicPr>
          <p:cNvPr name="Picture 25" id="25"/>
          <p:cNvPicPr>
            <a:picLocks noChangeAspect="true"/>
          </p:cNvPicPr>
          <p:nvPr/>
        </p:nvPicPr>
        <p:blipFill>
          <a:blip r:embed="rId2"/>
          <a:srcRect l="0" t="0" r="35595" b="0"/>
          <a:stretch>
            <a:fillRect/>
          </a:stretch>
        </p:blipFill>
        <p:spPr>
          <a:xfrm flipH="false" flipV="false" rot="0">
            <a:off x="7714054" y="1632766"/>
            <a:ext cx="6942043" cy="8011854"/>
          </a:xfrm>
          <a:prstGeom prst="rect">
            <a:avLst/>
          </a:prstGeom>
        </p:spPr>
      </p:pic>
      <p:sp>
        <p:nvSpPr>
          <p:cNvPr name="TextBox 26" id="26"/>
          <p:cNvSpPr txBox="true"/>
          <p:nvPr/>
        </p:nvSpPr>
        <p:spPr>
          <a:xfrm rot="0">
            <a:off x="1028700" y="542766"/>
            <a:ext cx="396115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2.1 Config Maven</a:t>
            </a:r>
          </a:p>
        </p:txBody>
      </p:sp>
      <p:sp>
        <p:nvSpPr>
          <p:cNvPr name="TextBox 27" id="27"/>
          <p:cNvSpPr txBox="true"/>
          <p:nvPr/>
        </p:nvSpPr>
        <p:spPr>
          <a:xfrm rot="0">
            <a:off x="1028700" y="885253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11.</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pic>
        <p:nvPicPr>
          <p:cNvPr name="Picture 9" id="9"/>
          <p:cNvPicPr>
            <a:picLocks noChangeAspect="true"/>
          </p:cNvPicPr>
          <p:nvPr/>
        </p:nvPicPr>
        <p:blipFill>
          <a:blip r:embed="rId2"/>
          <a:srcRect l="0" t="0" r="0" b="0"/>
          <a:stretch>
            <a:fillRect/>
          </a:stretch>
        </p:blipFill>
        <p:spPr>
          <a:xfrm flipH="false" flipV="false" rot="0">
            <a:off x="1323334" y="3483122"/>
            <a:ext cx="6986139" cy="1878183"/>
          </a:xfrm>
          <a:prstGeom prst="rect">
            <a:avLst/>
          </a:prstGeom>
        </p:spPr>
      </p:pic>
      <p:sp>
        <p:nvSpPr>
          <p:cNvPr name="TextBox 10" id="10"/>
          <p:cNvSpPr txBox="true"/>
          <p:nvPr/>
        </p:nvSpPr>
        <p:spPr>
          <a:xfrm rot="0">
            <a:off x="1028700" y="542766"/>
            <a:ext cx="396115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2.2 Entity</a:t>
            </a:r>
          </a:p>
        </p:txBody>
      </p:sp>
      <p:sp>
        <p:nvSpPr>
          <p:cNvPr name="TextBox 11" id="11"/>
          <p:cNvSpPr txBox="true"/>
          <p:nvPr/>
        </p:nvSpPr>
        <p:spPr>
          <a:xfrm rot="0">
            <a:off x="1028700" y="885253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11.</a:t>
            </a:r>
          </a:p>
        </p:txBody>
      </p:sp>
      <p:grpSp>
        <p:nvGrpSpPr>
          <p:cNvPr name="Group 12" id="12"/>
          <p:cNvGrpSpPr/>
          <p:nvPr/>
        </p:nvGrpSpPr>
        <p:grpSpPr>
          <a:xfrm rot="0">
            <a:off x="1179488" y="1604645"/>
            <a:ext cx="4233114" cy="341800"/>
            <a:chOff x="0" y="0"/>
            <a:chExt cx="5644152" cy="455733"/>
          </a:xfrm>
        </p:grpSpPr>
        <p:sp>
          <p:nvSpPr>
            <p:cNvPr name="TextBox 13" id="13"/>
            <p:cNvSpPr txBox="true"/>
            <p:nvPr/>
          </p:nvSpPr>
          <p:spPr>
            <a:xfrm rot="0">
              <a:off x="868252" y="-28560"/>
              <a:ext cx="4775900"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a:rPr>
                <a:t>productName</a:t>
              </a:r>
            </a:p>
          </p:txBody>
        </p:sp>
        <p:grpSp>
          <p:nvGrpSpPr>
            <p:cNvPr name="Group 14" id="14"/>
            <p:cNvGrpSpPr/>
            <p:nvPr/>
          </p:nvGrpSpPr>
          <p:grpSpPr>
            <a:xfrm rot="0">
              <a:off x="0" y="0"/>
              <a:ext cx="455733" cy="455733"/>
              <a:chOff x="0" y="0"/>
              <a:chExt cx="6350000" cy="6350000"/>
            </a:xfrm>
          </p:grpSpPr>
          <p:sp>
            <p:nvSpPr>
              <p:cNvPr name="Freeform 15" id="1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name="Group 16" id="16"/>
          <p:cNvGrpSpPr/>
          <p:nvPr/>
        </p:nvGrpSpPr>
        <p:grpSpPr>
          <a:xfrm rot="0">
            <a:off x="1179488" y="2543883"/>
            <a:ext cx="4233114" cy="341800"/>
            <a:chOff x="0" y="0"/>
            <a:chExt cx="5644152" cy="455733"/>
          </a:xfrm>
        </p:grpSpPr>
        <p:sp>
          <p:nvSpPr>
            <p:cNvPr name="TextBox 17" id="17"/>
            <p:cNvSpPr txBox="true"/>
            <p:nvPr/>
          </p:nvSpPr>
          <p:spPr>
            <a:xfrm rot="0">
              <a:off x="868252" y="-28560"/>
              <a:ext cx="4775900"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a:rPr>
                <a:t>numbersOfProduct</a:t>
              </a:r>
            </a:p>
          </p:txBody>
        </p:sp>
        <p:grpSp>
          <p:nvGrpSpPr>
            <p:cNvPr name="Group 18" id="18"/>
            <p:cNvGrpSpPr/>
            <p:nvPr/>
          </p:nvGrpSpPr>
          <p:grpSpPr>
            <a:xfrm rot="0">
              <a:off x="0" y="0"/>
              <a:ext cx="455733" cy="455733"/>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1028700" y="1386840"/>
            <a:ext cx="9328552" cy="3571243"/>
            <a:chOff x="0" y="0"/>
            <a:chExt cx="12438069" cy="4761657"/>
          </a:xfrm>
        </p:grpSpPr>
        <p:sp>
          <p:nvSpPr>
            <p:cNvPr name="TextBox 10" id="10"/>
            <p:cNvSpPr txBox="true"/>
            <p:nvPr/>
          </p:nvSpPr>
          <p:spPr>
            <a:xfrm rot="0">
              <a:off x="1277953" y="-28560"/>
              <a:ext cx="4775900"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a:rPr>
                <a:t>JobLauncher</a:t>
              </a:r>
            </a:p>
          </p:txBody>
        </p:sp>
        <p:grpSp>
          <p:nvGrpSpPr>
            <p:cNvPr name="Group 11" id="11"/>
            <p:cNvGrpSpPr/>
            <p:nvPr/>
          </p:nvGrpSpPr>
          <p:grpSpPr>
            <a:xfrm rot="0">
              <a:off x="409701" y="0"/>
              <a:ext cx="455733" cy="455733"/>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3" id="13"/>
            <p:cNvPicPr>
              <a:picLocks noChangeAspect="true"/>
            </p:cNvPicPr>
            <p:nvPr/>
          </p:nvPicPr>
          <p:blipFill>
            <a:blip r:embed="rId2"/>
            <a:srcRect l="0" t="0" r="10309" b="55359"/>
            <a:stretch>
              <a:fillRect/>
            </a:stretch>
          </p:blipFill>
          <p:spPr>
            <a:xfrm flipH="false" flipV="false" rot="0">
              <a:off x="0" y="562296"/>
              <a:ext cx="12438069" cy="4199362"/>
            </a:xfrm>
            <a:prstGeom prst="rect">
              <a:avLst/>
            </a:prstGeom>
          </p:spPr>
        </p:pic>
      </p:grpSp>
      <p:grpSp>
        <p:nvGrpSpPr>
          <p:cNvPr name="Group 14" id="14"/>
          <p:cNvGrpSpPr/>
          <p:nvPr/>
        </p:nvGrpSpPr>
        <p:grpSpPr>
          <a:xfrm rot="0">
            <a:off x="10459367" y="1386840"/>
            <a:ext cx="6799933" cy="3584452"/>
            <a:chOff x="0" y="0"/>
            <a:chExt cx="9066577" cy="4779269"/>
          </a:xfrm>
        </p:grpSpPr>
        <p:sp>
          <p:nvSpPr>
            <p:cNvPr name="TextBox 15" id="15"/>
            <p:cNvSpPr txBox="true"/>
            <p:nvPr/>
          </p:nvSpPr>
          <p:spPr>
            <a:xfrm rot="0">
              <a:off x="1002285" y="-28560"/>
              <a:ext cx="4775900"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a:rPr>
                <a:t>Job</a:t>
              </a:r>
            </a:p>
          </p:txBody>
        </p:sp>
        <p:grpSp>
          <p:nvGrpSpPr>
            <p:cNvPr name="Group 16" id="16"/>
            <p:cNvGrpSpPr/>
            <p:nvPr/>
          </p:nvGrpSpPr>
          <p:grpSpPr>
            <a:xfrm rot="0">
              <a:off x="134034" y="0"/>
              <a:ext cx="455733" cy="455733"/>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8" id="18"/>
            <p:cNvPicPr>
              <a:picLocks noChangeAspect="true"/>
            </p:cNvPicPr>
            <p:nvPr/>
          </p:nvPicPr>
          <p:blipFill>
            <a:blip r:embed="rId3"/>
            <a:srcRect l="0" t="0" r="21299" b="0"/>
            <a:stretch>
              <a:fillRect/>
            </a:stretch>
          </p:blipFill>
          <p:spPr>
            <a:xfrm flipH="false" flipV="false" rot="0">
              <a:off x="0" y="791442"/>
              <a:ext cx="9066577" cy="3987827"/>
            </a:xfrm>
            <a:prstGeom prst="rect">
              <a:avLst/>
            </a:prstGeom>
          </p:spPr>
        </p:pic>
      </p:grpSp>
      <p:grpSp>
        <p:nvGrpSpPr>
          <p:cNvPr name="Group 19" id="19"/>
          <p:cNvGrpSpPr/>
          <p:nvPr/>
        </p:nvGrpSpPr>
        <p:grpSpPr>
          <a:xfrm rot="0">
            <a:off x="1263259" y="5462910"/>
            <a:ext cx="7113663" cy="3960444"/>
            <a:chOff x="0" y="0"/>
            <a:chExt cx="9484884" cy="5280592"/>
          </a:xfrm>
        </p:grpSpPr>
        <p:pic>
          <p:nvPicPr>
            <p:cNvPr name="Picture 20" id="20"/>
            <p:cNvPicPr>
              <a:picLocks noChangeAspect="true"/>
            </p:cNvPicPr>
            <p:nvPr/>
          </p:nvPicPr>
          <p:blipFill>
            <a:blip r:embed="rId4"/>
            <a:srcRect l="0" t="0" r="35725" b="0"/>
            <a:stretch>
              <a:fillRect/>
            </a:stretch>
          </p:blipFill>
          <p:spPr>
            <a:xfrm flipH="false" flipV="false" rot="0">
              <a:off x="0" y="658933"/>
              <a:ext cx="9484884" cy="4621658"/>
            </a:xfrm>
            <a:prstGeom prst="rect">
              <a:avLst/>
            </a:prstGeom>
          </p:spPr>
        </p:pic>
        <p:sp>
          <p:nvSpPr>
            <p:cNvPr name="TextBox 21" id="21"/>
            <p:cNvSpPr txBox="true"/>
            <p:nvPr/>
          </p:nvSpPr>
          <p:spPr>
            <a:xfrm rot="0">
              <a:off x="876137" y="-28560"/>
              <a:ext cx="4775900"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a:rPr>
                <a:t>Step</a:t>
              </a:r>
            </a:p>
          </p:txBody>
        </p:sp>
        <p:grpSp>
          <p:nvGrpSpPr>
            <p:cNvPr name="Group 22" id="22"/>
            <p:cNvGrpSpPr/>
            <p:nvPr/>
          </p:nvGrpSpPr>
          <p:grpSpPr>
            <a:xfrm rot="0">
              <a:off x="7886" y="0"/>
              <a:ext cx="455733" cy="455733"/>
              <a:chOff x="0" y="0"/>
              <a:chExt cx="6350000" cy="6350000"/>
            </a:xfrm>
          </p:grpSpPr>
          <p:sp>
            <p:nvSpPr>
              <p:cNvPr name="Freeform 23" id="2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
        <p:nvSpPr>
          <p:cNvPr name="TextBox 24" id="24"/>
          <p:cNvSpPr txBox="true"/>
          <p:nvPr/>
        </p:nvSpPr>
        <p:spPr>
          <a:xfrm rot="0">
            <a:off x="1028700" y="542766"/>
            <a:ext cx="396115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2.3 BatchConfig</a:t>
            </a:r>
          </a:p>
        </p:txBody>
      </p:sp>
      <p:sp>
        <p:nvSpPr>
          <p:cNvPr name="TextBox 25" id="25"/>
          <p:cNvSpPr txBox="true"/>
          <p:nvPr/>
        </p:nvSpPr>
        <p:spPr>
          <a:xfrm rot="0">
            <a:off x="1028700" y="948919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11.</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1335976" y="1386840"/>
            <a:ext cx="4233114" cy="341800"/>
            <a:chOff x="0" y="0"/>
            <a:chExt cx="5644152" cy="455733"/>
          </a:xfrm>
        </p:grpSpPr>
        <p:sp>
          <p:nvSpPr>
            <p:cNvPr name="TextBox 10" id="10"/>
            <p:cNvSpPr txBox="true"/>
            <p:nvPr/>
          </p:nvSpPr>
          <p:spPr>
            <a:xfrm rot="0">
              <a:off x="868252" y="-28560"/>
              <a:ext cx="4775900"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a:rPr>
                <a:t>ItemReader</a:t>
              </a:r>
            </a:p>
          </p:txBody>
        </p:sp>
        <p:grpSp>
          <p:nvGrpSpPr>
            <p:cNvPr name="Group 11" id="11"/>
            <p:cNvGrpSpPr/>
            <p:nvPr/>
          </p:nvGrpSpPr>
          <p:grpSpPr>
            <a:xfrm rot="0">
              <a:off x="0" y="0"/>
              <a:ext cx="455733" cy="455733"/>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name="Group 13" id="13"/>
          <p:cNvGrpSpPr/>
          <p:nvPr/>
        </p:nvGrpSpPr>
        <p:grpSpPr>
          <a:xfrm rot="0">
            <a:off x="9695472" y="1386840"/>
            <a:ext cx="4233114" cy="341800"/>
            <a:chOff x="0" y="0"/>
            <a:chExt cx="5644152" cy="455733"/>
          </a:xfrm>
        </p:grpSpPr>
        <p:sp>
          <p:nvSpPr>
            <p:cNvPr name="TextBox 14" id="14"/>
            <p:cNvSpPr txBox="true"/>
            <p:nvPr/>
          </p:nvSpPr>
          <p:spPr>
            <a:xfrm rot="0">
              <a:off x="868252" y="-28560"/>
              <a:ext cx="4775900"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a:rPr>
                <a:t>ItemProcessor</a:t>
              </a:r>
            </a:p>
          </p:txBody>
        </p:sp>
        <p:grpSp>
          <p:nvGrpSpPr>
            <p:cNvPr name="Group 15" id="15"/>
            <p:cNvGrpSpPr/>
            <p:nvPr/>
          </p:nvGrpSpPr>
          <p:grpSpPr>
            <a:xfrm rot="0">
              <a:off x="0" y="0"/>
              <a:ext cx="455733" cy="455733"/>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pic>
        <p:nvPicPr>
          <p:cNvPr name="Picture 17" id="17"/>
          <p:cNvPicPr>
            <a:picLocks noChangeAspect="true"/>
          </p:cNvPicPr>
          <p:nvPr/>
        </p:nvPicPr>
        <p:blipFill>
          <a:blip r:embed="rId2"/>
          <a:srcRect l="0" t="0" r="0" b="0"/>
          <a:stretch>
            <a:fillRect/>
          </a:stretch>
        </p:blipFill>
        <p:spPr>
          <a:xfrm flipH="false" flipV="false" rot="0">
            <a:off x="1796068" y="1861841"/>
            <a:ext cx="7899404" cy="3774315"/>
          </a:xfrm>
          <a:prstGeom prst="rect">
            <a:avLst/>
          </a:prstGeom>
        </p:spPr>
      </p:pic>
      <p:pic>
        <p:nvPicPr>
          <p:cNvPr name="Picture 18" id="18"/>
          <p:cNvPicPr>
            <a:picLocks noChangeAspect="true"/>
          </p:cNvPicPr>
          <p:nvPr/>
        </p:nvPicPr>
        <p:blipFill>
          <a:blip r:embed="rId3"/>
          <a:srcRect l="0" t="0" r="0" b="0"/>
          <a:stretch>
            <a:fillRect/>
          </a:stretch>
        </p:blipFill>
        <p:spPr>
          <a:xfrm flipH="false" flipV="false" rot="0">
            <a:off x="9695472" y="2148464"/>
            <a:ext cx="8455163" cy="2925363"/>
          </a:xfrm>
          <a:prstGeom prst="rect">
            <a:avLst/>
          </a:prstGeom>
        </p:spPr>
      </p:pic>
      <p:grpSp>
        <p:nvGrpSpPr>
          <p:cNvPr name="Group 19" id="19"/>
          <p:cNvGrpSpPr/>
          <p:nvPr/>
        </p:nvGrpSpPr>
        <p:grpSpPr>
          <a:xfrm rot="0">
            <a:off x="1335976" y="6464831"/>
            <a:ext cx="4233114" cy="341800"/>
            <a:chOff x="0" y="0"/>
            <a:chExt cx="5644152" cy="455733"/>
          </a:xfrm>
        </p:grpSpPr>
        <p:sp>
          <p:nvSpPr>
            <p:cNvPr name="TextBox 20" id="20"/>
            <p:cNvSpPr txBox="true"/>
            <p:nvPr/>
          </p:nvSpPr>
          <p:spPr>
            <a:xfrm rot="0">
              <a:off x="868252" y="-28560"/>
              <a:ext cx="4775900"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a:rPr>
                <a:t>ItemWriter</a:t>
              </a:r>
            </a:p>
          </p:txBody>
        </p:sp>
        <p:grpSp>
          <p:nvGrpSpPr>
            <p:cNvPr name="Group 21" id="21"/>
            <p:cNvGrpSpPr/>
            <p:nvPr/>
          </p:nvGrpSpPr>
          <p:grpSpPr>
            <a:xfrm rot="0">
              <a:off x="0" y="0"/>
              <a:ext cx="455733" cy="455733"/>
              <a:chOff x="0" y="0"/>
              <a:chExt cx="6350000" cy="6350000"/>
            </a:xfrm>
          </p:grpSpPr>
          <p:sp>
            <p:nvSpPr>
              <p:cNvPr name="Freeform 22" id="2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pic>
        <p:nvPicPr>
          <p:cNvPr name="Picture 23" id="23"/>
          <p:cNvPicPr>
            <a:picLocks noChangeAspect="true"/>
          </p:cNvPicPr>
          <p:nvPr/>
        </p:nvPicPr>
        <p:blipFill>
          <a:blip r:embed="rId4"/>
          <a:srcRect l="0" t="0" r="0" b="0"/>
          <a:stretch>
            <a:fillRect/>
          </a:stretch>
        </p:blipFill>
        <p:spPr>
          <a:xfrm flipH="false" flipV="false" rot="0">
            <a:off x="1796068" y="7002504"/>
            <a:ext cx="16336558" cy="2255796"/>
          </a:xfrm>
          <a:prstGeom prst="rect">
            <a:avLst/>
          </a:prstGeom>
        </p:spPr>
      </p:pic>
      <p:sp>
        <p:nvSpPr>
          <p:cNvPr name="TextBox 24" id="24"/>
          <p:cNvSpPr txBox="true"/>
          <p:nvPr/>
        </p:nvSpPr>
        <p:spPr>
          <a:xfrm rot="0">
            <a:off x="1028700" y="542766"/>
            <a:ext cx="396115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2.3 BatchConfig</a:t>
            </a:r>
          </a:p>
        </p:txBody>
      </p:sp>
      <p:sp>
        <p:nvSpPr>
          <p:cNvPr name="TextBox 25" id="25"/>
          <p:cNvSpPr txBox="true"/>
          <p:nvPr/>
        </p:nvSpPr>
        <p:spPr>
          <a:xfrm rot="0">
            <a:off x="1028700" y="948919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11.</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1766141" y="1843986"/>
            <a:ext cx="3652375" cy="3811752"/>
            <a:chOff x="0" y="0"/>
            <a:chExt cx="4869833" cy="5082336"/>
          </a:xfrm>
        </p:grpSpPr>
        <p:sp>
          <p:nvSpPr>
            <p:cNvPr name="TextBox 10" id="10"/>
            <p:cNvSpPr txBox="true"/>
            <p:nvPr/>
          </p:nvSpPr>
          <p:spPr>
            <a:xfrm rot="0">
              <a:off x="0" y="66675"/>
              <a:ext cx="4869833" cy="3971947"/>
            </a:xfrm>
            <a:prstGeom prst="rect">
              <a:avLst/>
            </a:prstGeom>
          </p:spPr>
          <p:txBody>
            <a:bodyPr anchor="t" rtlCol="false" tIns="0" lIns="0" bIns="0" rIns="0">
              <a:spAutoFit/>
            </a:bodyPr>
            <a:lstStyle/>
            <a:p>
              <a:pPr>
                <a:lnSpc>
                  <a:spcPts val="7737"/>
                </a:lnSpc>
              </a:pPr>
              <a:r>
                <a:rPr lang="en-US" sz="7034" spc="-211">
                  <a:solidFill>
                    <a:srgbClr val="3D4248"/>
                  </a:solidFill>
                  <a:latin typeface="Clear Sans Regular"/>
                </a:rPr>
                <a:t>Table </a:t>
              </a:r>
            </a:p>
            <a:p>
              <a:pPr algn="l" marL="0" indent="0" lvl="0">
                <a:lnSpc>
                  <a:spcPts val="7737"/>
                </a:lnSpc>
                <a:spcBef>
                  <a:spcPct val="0"/>
                </a:spcBef>
              </a:pPr>
              <a:r>
                <a:rPr lang="en-US" sz="7034" spc="-211">
                  <a:solidFill>
                    <a:srgbClr val="3D4248"/>
                  </a:solidFill>
                  <a:latin typeface="Clear Sans Regular"/>
                </a:rPr>
                <a:t>of contents</a:t>
              </a:r>
            </a:p>
          </p:txBody>
        </p:sp>
        <p:sp>
          <p:nvSpPr>
            <p:cNvPr name="TextBox 11" id="11"/>
            <p:cNvSpPr txBox="true"/>
            <p:nvPr/>
          </p:nvSpPr>
          <p:spPr>
            <a:xfrm rot="0">
              <a:off x="816205" y="4537421"/>
              <a:ext cx="4053629" cy="544915"/>
            </a:xfrm>
            <a:prstGeom prst="rect">
              <a:avLst/>
            </a:prstGeom>
          </p:spPr>
          <p:txBody>
            <a:bodyPr anchor="t" rtlCol="false" tIns="0" lIns="0" bIns="0" rIns="0">
              <a:spAutoFit/>
            </a:bodyPr>
            <a:lstStyle/>
            <a:p>
              <a:pPr>
                <a:lnSpc>
                  <a:spcPts val="3446"/>
                </a:lnSpc>
                <a:spcBef>
                  <a:spcPct val="0"/>
                </a:spcBef>
              </a:pPr>
              <a:r>
                <a:rPr lang="en-US" sz="2461">
                  <a:solidFill>
                    <a:srgbClr val="3D4248"/>
                  </a:solidFill>
                  <a:latin typeface="Clear Sans Regular"/>
                </a:rPr>
                <a:t>Spring batch</a:t>
              </a:r>
            </a:p>
          </p:txBody>
        </p:sp>
        <p:grpSp>
          <p:nvGrpSpPr>
            <p:cNvPr name="Group 12" id="12"/>
            <p:cNvGrpSpPr/>
            <p:nvPr/>
          </p:nvGrpSpPr>
          <p:grpSpPr>
            <a:xfrm rot="0">
              <a:off x="0" y="4681624"/>
              <a:ext cx="400712" cy="400712"/>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name="Group 14" id="14"/>
          <p:cNvGrpSpPr/>
          <p:nvPr/>
        </p:nvGrpSpPr>
        <p:grpSpPr>
          <a:xfrm rot="0">
            <a:off x="6433498" y="1800659"/>
            <a:ext cx="4603397" cy="2918558"/>
            <a:chOff x="0" y="0"/>
            <a:chExt cx="6137862" cy="3891411"/>
          </a:xfrm>
        </p:grpSpPr>
        <p:grpSp>
          <p:nvGrpSpPr>
            <p:cNvPr name="Group 15" id="15"/>
            <p:cNvGrpSpPr/>
            <p:nvPr/>
          </p:nvGrpSpPr>
          <p:grpSpPr>
            <a:xfrm rot="0">
              <a:off x="0" y="0"/>
              <a:ext cx="6137862" cy="3891411"/>
              <a:chOff x="0" y="0"/>
              <a:chExt cx="1212417" cy="768674"/>
            </a:xfrm>
          </p:grpSpPr>
          <p:sp>
            <p:nvSpPr>
              <p:cNvPr name="Freeform 16" id="16"/>
              <p:cNvSpPr/>
              <p:nvPr/>
            </p:nvSpPr>
            <p:spPr>
              <a:xfrm>
                <a:off x="0" y="0"/>
                <a:ext cx="1212417" cy="768674"/>
              </a:xfrm>
              <a:custGeom>
                <a:avLst/>
                <a:gdLst/>
                <a:ahLst/>
                <a:cxnLst/>
                <a:rect r="r" b="b" t="t" l="l"/>
                <a:pathLst>
                  <a:path h="768674" w="1212417">
                    <a:moveTo>
                      <a:pt x="0" y="0"/>
                    </a:moveTo>
                    <a:lnTo>
                      <a:pt x="1212417" y="0"/>
                    </a:lnTo>
                    <a:lnTo>
                      <a:pt x="1212417" y="768674"/>
                    </a:lnTo>
                    <a:lnTo>
                      <a:pt x="0" y="768674"/>
                    </a:lnTo>
                    <a:close/>
                  </a:path>
                </a:pathLst>
              </a:custGeom>
              <a:solidFill>
                <a:srgbClr val="F1630F"/>
              </a:solidFill>
            </p:spPr>
          </p:sp>
          <p:sp>
            <p:nvSpPr>
              <p:cNvPr name="TextBox 17" id="17"/>
              <p:cNvSpPr txBox="true"/>
              <p:nvPr/>
            </p:nvSpPr>
            <p:spPr>
              <a:xfrm>
                <a:off x="0" y="-38100"/>
                <a:ext cx="812800" cy="850900"/>
              </a:xfrm>
              <a:prstGeom prst="rect">
                <a:avLst/>
              </a:prstGeom>
            </p:spPr>
            <p:txBody>
              <a:bodyPr anchor="ctr" rtlCol="false" tIns="46463" lIns="46463" bIns="46463" rIns="46463"/>
              <a:lstStyle/>
              <a:p>
                <a:pPr algn="ctr">
                  <a:lnSpc>
                    <a:spcPts val="3079"/>
                  </a:lnSpc>
                </a:pPr>
              </a:p>
            </p:txBody>
          </p:sp>
        </p:grpSp>
        <p:sp>
          <p:nvSpPr>
            <p:cNvPr name="TextBox 18" id="18"/>
            <p:cNvSpPr txBox="true"/>
            <p:nvPr/>
          </p:nvSpPr>
          <p:spPr>
            <a:xfrm rot="0">
              <a:off x="304170" y="2740915"/>
              <a:ext cx="5529523" cy="451621"/>
            </a:xfrm>
            <a:prstGeom prst="rect">
              <a:avLst/>
            </a:prstGeom>
          </p:spPr>
          <p:txBody>
            <a:bodyPr anchor="t" rtlCol="false" tIns="0" lIns="0" bIns="0" rIns="0">
              <a:spAutoFit/>
            </a:bodyPr>
            <a:lstStyle/>
            <a:p>
              <a:pPr>
                <a:lnSpc>
                  <a:spcPts val="2525"/>
                </a:lnSpc>
              </a:pPr>
              <a:r>
                <a:rPr lang="en-US" sz="2405">
                  <a:solidFill>
                    <a:srgbClr val="FFFFFF"/>
                  </a:solidFill>
                  <a:latin typeface="Clear Sans Regular Bold"/>
                </a:rPr>
                <a:t>Overview</a:t>
              </a:r>
            </a:p>
          </p:txBody>
        </p:sp>
        <p:sp>
          <p:nvSpPr>
            <p:cNvPr name="TextBox 19" id="19"/>
            <p:cNvSpPr txBox="true"/>
            <p:nvPr/>
          </p:nvSpPr>
          <p:spPr>
            <a:xfrm rot="0">
              <a:off x="304170" y="765550"/>
              <a:ext cx="1118003" cy="866187"/>
            </a:xfrm>
            <a:prstGeom prst="rect">
              <a:avLst/>
            </a:prstGeom>
          </p:spPr>
          <p:txBody>
            <a:bodyPr anchor="t" rtlCol="false" tIns="0" lIns="0" bIns="0" rIns="0">
              <a:spAutoFit/>
            </a:bodyPr>
            <a:lstStyle/>
            <a:p>
              <a:pPr>
                <a:lnSpc>
                  <a:spcPts val="4821"/>
                </a:lnSpc>
              </a:pPr>
              <a:r>
                <a:rPr lang="en-US" sz="4592">
                  <a:solidFill>
                    <a:srgbClr val="FFFFFF"/>
                  </a:solidFill>
                  <a:latin typeface="Clear Sans Regular Bold"/>
                </a:rPr>
                <a:t>1</a:t>
              </a:r>
            </a:p>
          </p:txBody>
        </p:sp>
      </p:grpSp>
      <p:sp>
        <p:nvSpPr>
          <p:cNvPr name="TextBox 20" id="20"/>
          <p:cNvSpPr txBox="true"/>
          <p:nvPr/>
        </p:nvSpPr>
        <p:spPr>
          <a:xfrm rot="0">
            <a:off x="1028700" y="885253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02.</a:t>
            </a:r>
          </a:p>
        </p:txBody>
      </p:sp>
      <p:grpSp>
        <p:nvGrpSpPr>
          <p:cNvPr name="Group 21" id="21"/>
          <p:cNvGrpSpPr/>
          <p:nvPr/>
        </p:nvGrpSpPr>
        <p:grpSpPr>
          <a:xfrm rot="0">
            <a:off x="11796456" y="1800659"/>
            <a:ext cx="4603397" cy="2918558"/>
            <a:chOff x="0" y="0"/>
            <a:chExt cx="6137862" cy="3891411"/>
          </a:xfrm>
        </p:grpSpPr>
        <p:grpSp>
          <p:nvGrpSpPr>
            <p:cNvPr name="Group 22" id="22"/>
            <p:cNvGrpSpPr/>
            <p:nvPr/>
          </p:nvGrpSpPr>
          <p:grpSpPr>
            <a:xfrm rot="0">
              <a:off x="0" y="0"/>
              <a:ext cx="6137862" cy="3891411"/>
              <a:chOff x="0" y="0"/>
              <a:chExt cx="1212417" cy="768674"/>
            </a:xfrm>
          </p:grpSpPr>
          <p:sp>
            <p:nvSpPr>
              <p:cNvPr name="Freeform 23" id="23"/>
              <p:cNvSpPr/>
              <p:nvPr/>
            </p:nvSpPr>
            <p:spPr>
              <a:xfrm>
                <a:off x="0" y="0"/>
                <a:ext cx="1212417" cy="768674"/>
              </a:xfrm>
              <a:custGeom>
                <a:avLst/>
                <a:gdLst/>
                <a:ahLst/>
                <a:cxnLst/>
                <a:rect r="r" b="b" t="t" l="l"/>
                <a:pathLst>
                  <a:path h="768674" w="1212417">
                    <a:moveTo>
                      <a:pt x="0" y="0"/>
                    </a:moveTo>
                    <a:lnTo>
                      <a:pt x="1212417" y="0"/>
                    </a:lnTo>
                    <a:lnTo>
                      <a:pt x="1212417" y="768674"/>
                    </a:lnTo>
                    <a:lnTo>
                      <a:pt x="0" y="768674"/>
                    </a:lnTo>
                    <a:close/>
                  </a:path>
                </a:pathLst>
              </a:custGeom>
              <a:solidFill>
                <a:srgbClr val="F1630F"/>
              </a:solidFill>
            </p:spPr>
          </p:sp>
          <p:sp>
            <p:nvSpPr>
              <p:cNvPr name="TextBox 24" id="24"/>
              <p:cNvSpPr txBox="true"/>
              <p:nvPr/>
            </p:nvSpPr>
            <p:spPr>
              <a:xfrm>
                <a:off x="0" y="-38100"/>
                <a:ext cx="812800" cy="850900"/>
              </a:xfrm>
              <a:prstGeom prst="rect">
                <a:avLst/>
              </a:prstGeom>
            </p:spPr>
            <p:txBody>
              <a:bodyPr anchor="ctr" rtlCol="false" tIns="46463" lIns="46463" bIns="46463" rIns="46463"/>
              <a:lstStyle/>
              <a:p>
                <a:pPr algn="ctr">
                  <a:lnSpc>
                    <a:spcPts val="3079"/>
                  </a:lnSpc>
                </a:pPr>
              </a:p>
            </p:txBody>
          </p:sp>
        </p:grpSp>
        <p:sp>
          <p:nvSpPr>
            <p:cNvPr name="TextBox 25" id="25"/>
            <p:cNvSpPr txBox="true"/>
            <p:nvPr/>
          </p:nvSpPr>
          <p:spPr>
            <a:xfrm rot="0">
              <a:off x="304170" y="2740915"/>
              <a:ext cx="5529523" cy="451621"/>
            </a:xfrm>
            <a:prstGeom prst="rect">
              <a:avLst/>
            </a:prstGeom>
          </p:spPr>
          <p:txBody>
            <a:bodyPr anchor="t" rtlCol="false" tIns="0" lIns="0" bIns="0" rIns="0">
              <a:spAutoFit/>
            </a:bodyPr>
            <a:lstStyle/>
            <a:p>
              <a:pPr>
                <a:lnSpc>
                  <a:spcPts val="2525"/>
                </a:lnSpc>
              </a:pPr>
              <a:r>
                <a:rPr lang="en-US" sz="2405">
                  <a:solidFill>
                    <a:srgbClr val="FFFFFF"/>
                  </a:solidFill>
                  <a:latin typeface="Clear Sans Regular Bold"/>
                </a:rPr>
                <a:t>Architecture</a:t>
              </a:r>
            </a:p>
          </p:txBody>
        </p:sp>
        <p:sp>
          <p:nvSpPr>
            <p:cNvPr name="TextBox 26" id="26"/>
            <p:cNvSpPr txBox="true"/>
            <p:nvPr/>
          </p:nvSpPr>
          <p:spPr>
            <a:xfrm rot="0">
              <a:off x="304170" y="765550"/>
              <a:ext cx="1118003" cy="866187"/>
            </a:xfrm>
            <a:prstGeom prst="rect">
              <a:avLst/>
            </a:prstGeom>
          </p:spPr>
          <p:txBody>
            <a:bodyPr anchor="t" rtlCol="false" tIns="0" lIns="0" bIns="0" rIns="0">
              <a:spAutoFit/>
            </a:bodyPr>
            <a:lstStyle/>
            <a:p>
              <a:pPr>
                <a:lnSpc>
                  <a:spcPts val="4821"/>
                </a:lnSpc>
              </a:pPr>
              <a:r>
                <a:rPr lang="en-US" sz="4592">
                  <a:solidFill>
                    <a:srgbClr val="FFFFFF"/>
                  </a:solidFill>
                  <a:latin typeface="Clear Sans Regular Bold"/>
                </a:rPr>
                <a:t>2</a:t>
              </a:r>
            </a:p>
          </p:txBody>
        </p:sp>
      </p:grpSp>
      <p:grpSp>
        <p:nvGrpSpPr>
          <p:cNvPr name="Group 27" id="27"/>
          <p:cNvGrpSpPr/>
          <p:nvPr/>
        </p:nvGrpSpPr>
        <p:grpSpPr>
          <a:xfrm rot="0">
            <a:off x="6433498" y="5655738"/>
            <a:ext cx="4603397" cy="2918558"/>
            <a:chOff x="0" y="0"/>
            <a:chExt cx="6137862" cy="3891411"/>
          </a:xfrm>
        </p:grpSpPr>
        <p:grpSp>
          <p:nvGrpSpPr>
            <p:cNvPr name="Group 28" id="28"/>
            <p:cNvGrpSpPr/>
            <p:nvPr/>
          </p:nvGrpSpPr>
          <p:grpSpPr>
            <a:xfrm rot="0">
              <a:off x="0" y="0"/>
              <a:ext cx="6137862" cy="3891411"/>
              <a:chOff x="0" y="0"/>
              <a:chExt cx="1212417" cy="768674"/>
            </a:xfrm>
          </p:grpSpPr>
          <p:sp>
            <p:nvSpPr>
              <p:cNvPr name="Freeform 29" id="29"/>
              <p:cNvSpPr/>
              <p:nvPr/>
            </p:nvSpPr>
            <p:spPr>
              <a:xfrm>
                <a:off x="0" y="0"/>
                <a:ext cx="1212417" cy="768674"/>
              </a:xfrm>
              <a:custGeom>
                <a:avLst/>
                <a:gdLst/>
                <a:ahLst/>
                <a:cxnLst/>
                <a:rect r="r" b="b" t="t" l="l"/>
                <a:pathLst>
                  <a:path h="768674" w="1212417">
                    <a:moveTo>
                      <a:pt x="0" y="0"/>
                    </a:moveTo>
                    <a:lnTo>
                      <a:pt x="1212417" y="0"/>
                    </a:lnTo>
                    <a:lnTo>
                      <a:pt x="1212417" y="768674"/>
                    </a:lnTo>
                    <a:lnTo>
                      <a:pt x="0" y="768674"/>
                    </a:lnTo>
                    <a:close/>
                  </a:path>
                </a:pathLst>
              </a:custGeom>
              <a:solidFill>
                <a:srgbClr val="F1630F"/>
              </a:solidFill>
            </p:spPr>
          </p:sp>
          <p:sp>
            <p:nvSpPr>
              <p:cNvPr name="TextBox 30" id="30"/>
              <p:cNvSpPr txBox="true"/>
              <p:nvPr/>
            </p:nvSpPr>
            <p:spPr>
              <a:xfrm>
                <a:off x="0" y="-38100"/>
                <a:ext cx="812800" cy="850900"/>
              </a:xfrm>
              <a:prstGeom prst="rect">
                <a:avLst/>
              </a:prstGeom>
            </p:spPr>
            <p:txBody>
              <a:bodyPr anchor="ctr" rtlCol="false" tIns="46463" lIns="46463" bIns="46463" rIns="46463"/>
              <a:lstStyle/>
              <a:p>
                <a:pPr algn="ctr">
                  <a:lnSpc>
                    <a:spcPts val="3079"/>
                  </a:lnSpc>
                </a:pPr>
              </a:p>
            </p:txBody>
          </p:sp>
        </p:grpSp>
        <p:sp>
          <p:nvSpPr>
            <p:cNvPr name="TextBox 31" id="31"/>
            <p:cNvSpPr txBox="true"/>
            <p:nvPr/>
          </p:nvSpPr>
          <p:spPr>
            <a:xfrm rot="0">
              <a:off x="304170" y="2740915"/>
              <a:ext cx="5529523" cy="451621"/>
            </a:xfrm>
            <a:prstGeom prst="rect">
              <a:avLst/>
            </a:prstGeom>
          </p:spPr>
          <p:txBody>
            <a:bodyPr anchor="t" rtlCol="false" tIns="0" lIns="0" bIns="0" rIns="0">
              <a:spAutoFit/>
            </a:bodyPr>
            <a:lstStyle/>
            <a:p>
              <a:pPr>
                <a:lnSpc>
                  <a:spcPts val="2525"/>
                </a:lnSpc>
              </a:pPr>
              <a:r>
                <a:rPr lang="en-US" sz="2405">
                  <a:solidFill>
                    <a:srgbClr val="FFFFFF"/>
                  </a:solidFill>
                  <a:latin typeface="Clear Sans Regular Bold"/>
                </a:rPr>
                <a:t>Demo</a:t>
              </a:r>
            </a:p>
          </p:txBody>
        </p:sp>
        <p:sp>
          <p:nvSpPr>
            <p:cNvPr name="TextBox 32" id="32"/>
            <p:cNvSpPr txBox="true"/>
            <p:nvPr/>
          </p:nvSpPr>
          <p:spPr>
            <a:xfrm rot="0">
              <a:off x="304170" y="765550"/>
              <a:ext cx="1118003" cy="866187"/>
            </a:xfrm>
            <a:prstGeom prst="rect">
              <a:avLst/>
            </a:prstGeom>
          </p:spPr>
          <p:txBody>
            <a:bodyPr anchor="t" rtlCol="false" tIns="0" lIns="0" bIns="0" rIns="0">
              <a:spAutoFit/>
            </a:bodyPr>
            <a:lstStyle/>
            <a:p>
              <a:pPr>
                <a:lnSpc>
                  <a:spcPts val="4821"/>
                </a:lnSpc>
              </a:pPr>
              <a:r>
                <a:rPr lang="en-US" sz="4592">
                  <a:solidFill>
                    <a:srgbClr val="FFFFFF"/>
                  </a:solidFill>
                  <a:latin typeface="Clear Sans Regular Bold"/>
                </a:rPr>
                <a:t>3</a:t>
              </a:r>
            </a:p>
          </p:txBody>
        </p:sp>
      </p:grpSp>
      <p:grpSp>
        <p:nvGrpSpPr>
          <p:cNvPr name="Group 33" id="33"/>
          <p:cNvGrpSpPr/>
          <p:nvPr/>
        </p:nvGrpSpPr>
        <p:grpSpPr>
          <a:xfrm rot="0">
            <a:off x="11796456" y="5655738"/>
            <a:ext cx="4603397" cy="2918558"/>
            <a:chOff x="0" y="0"/>
            <a:chExt cx="6137862" cy="3891411"/>
          </a:xfrm>
        </p:grpSpPr>
        <p:grpSp>
          <p:nvGrpSpPr>
            <p:cNvPr name="Group 34" id="34"/>
            <p:cNvGrpSpPr/>
            <p:nvPr/>
          </p:nvGrpSpPr>
          <p:grpSpPr>
            <a:xfrm rot="0">
              <a:off x="0" y="0"/>
              <a:ext cx="6137862" cy="3891411"/>
              <a:chOff x="0" y="0"/>
              <a:chExt cx="1212417" cy="768674"/>
            </a:xfrm>
          </p:grpSpPr>
          <p:sp>
            <p:nvSpPr>
              <p:cNvPr name="Freeform 35" id="35"/>
              <p:cNvSpPr/>
              <p:nvPr/>
            </p:nvSpPr>
            <p:spPr>
              <a:xfrm>
                <a:off x="0" y="0"/>
                <a:ext cx="1212417" cy="768674"/>
              </a:xfrm>
              <a:custGeom>
                <a:avLst/>
                <a:gdLst/>
                <a:ahLst/>
                <a:cxnLst/>
                <a:rect r="r" b="b" t="t" l="l"/>
                <a:pathLst>
                  <a:path h="768674" w="1212417">
                    <a:moveTo>
                      <a:pt x="0" y="0"/>
                    </a:moveTo>
                    <a:lnTo>
                      <a:pt x="1212417" y="0"/>
                    </a:lnTo>
                    <a:lnTo>
                      <a:pt x="1212417" y="768674"/>
                    </a:lnTo>
                    <a:lnTo>
                      <a:pt x="0" y="768674"/>
                    </a:lnTo>
                    <a:close/>
                  </a:path>
                </a:pathLst>
              </a:custGeom>
              <a:solidFill>
                <a:srgbClr val="F1630F"/>
              </a:solidFill>
            </p:spPr>
          </p:sp>
          <p:sp>
            <p:nvSpPr>
              <p:cNvPr name="TextBox 36" id="36"/>
              <p:cNvSpPr txBox="true"/>
              <p:nvPr/>
            </p:nvSpPr>
            <p:spPr>
              <a:xfrm>
                <a:off x="0" y="-38100"/>
                <a:ext cx="812800" cy="850900"/>
              </a:xfrm>
              <a:prstGeom prst="rect">
                <a:avLst/>
              </a:prstGeom>
            </p:spPr>
            <p:txBody>
              <a:bodyPr anchor="ctr" rtlCol="false" tIns="46463" lIns="46463" bIns="46463" rIns="46463"/>
              <a:lstStyle/>
              <a:p>
                <a:pPr algn="ctr">
                  <a:lnSpc>
                    <a:spcPts val="3079"/>
                  </a:lnSpc>
                </a:pPr>
              </a:p>
            </p:txBody>
          </p:sp>
        </p:grpSp>
        <p:sp>
          <p:nvSpPr>
            <p:cNvPr name="TextBox 37" id="37"/>
            <p:cNvSpPr txBox="true"/>
            <p:nvPr/>
          </p:nvSpPr>
          <p:spPr>
            <a:xfrm rot="0">
              <a:off x="304170" y="2740915"/>
              <a:ext cx="5529523" cy="451621"/>
            </a:xfrm>
            <a:prstGeom prst="rect">
              <a:avLst/>
            </a:prstGeom>
          </p:spPr>
          <p:txBody>
            <a:bodyPr anchor="t" rtlCol="false" tIns="0" lIns="0" bIns="0" rIns="0">
              <a:spAutoFit/>
            </a:bodyPr>
            <a:lstStyle/>
            <a:p>
              <a:pPr>
                <a:lnSpc>
                  <a:spcPts val="2525"/>
                </a:lnSpc>
              </a:pPr>
              <a:r>
                <a:rPr lang="en-US" sz="2405">
                  <a:solidFill>
                    <a:srgbClr val="FFFFFF"/>
                  </a:solidFill>
                  <a:latin typeface="Clear Sans Regular Bold"/>
                </a:rPr>
                <a:t>Reference</a:t>
              </a:r>
            </a:p>
          </p:txBody>
        </p:sp>
        <p:sp>
          <p:nvSpPr>
            <p:cNvPr name="TextBox 38" id="38"/>
            <p:cNvSpPr txBox="true"/>
            <p:nvPr/>
          </p:nvSpPr>
          <p:spPr>
            <a:xfrm rot="0">
              <a:off x="304170" y="765550"/>
              <a:ext cx="1118003" cy="866187"/>
            </a:xfrm>
            <a:prstGeom prst="rect">
              <a:avLst/>
            </a:prstGeom>
          </p:spPr>
          <p:txBody>
            <a:bodyPr anchor="t" rtlCol="false" tIns="0" lIns="0" bIns="0" rIns="0">
              <a:spAutoFit/>
            </a:bodyPr>
            <a:lstStyle/>
            <a:p>
              <a:pPr>
                <a:lnSpc>
                  <a:spcPts val="4821"/>
                </a:lnSpc>
              </a:pPr>
              <a:r>
                <a:rPr lang="en-US" sz="4592">
                  <a:solidFill>
                    <a:srgbClr val="FFFFFF"/>
                  </a:solidFill>
                  <a:latin typeface="Clear Sans Regular Bold"/>
                </a:rPr>
                <a:t>4</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1335976" y="1386840"/>
            <a:ext cx="4233114" cy="341800"/>
            <a:chOff x="0" y="0"/>
            <a:chExt cx="5644152" cy="455733"/>
          </a:xfrm>
        </p:grpSpPr>
        <p:sp>
          <p:nvSpPr>
            <p:cNvPr name="TextBox 10" id="10"/>
            <p:cNvSpPr txBox="true"/>
            <p:nvPr/>
          </p:nvSpPr>
          <p:spPr>
            <a:xfrm rot="0">
              <a:off x="868252" y="-28560"/>
              <a:ext cx="4775900"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a:rPr>
                <a:t>KafkaConsumerConfig</a:t>
              </a:r>
            </a:p>
          </p:txBody>
        </p:sp>
        <p:grpSp>
          <p:nvGrpSpPr>
            <p:cNvPr name="Group 11" id="11"/>
            <p:cNvGrpSpPr/>
            <p:nvPr/>
          </p:nvGrpSpPr>
          <p:grpSpPr>
            <a:xfrm rot="0">
              <a:off x="0" y="0"/>
              <a:ext cx="455733" cy="455733"/>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pic>
        <p:nvPicPr>
          <p:cNvPr name="Picture 13" id="13"/>
          <p:cNvPicPr>
            <a:picLocks noChangeAspect="true"/>
          </p:cNvPicPr>
          <p:nvPr/>
        </p:nvPicPr>
        <p:blipFill>
          <a:blip r:embed="rId2"/>
          <a:srcRect l="0" t="0" r="0" b="0"/>
          <a:stretch>
            <a:fillRect/>
          </a:stretch>
        </p:blipFill>
        <p:spPr>
          <a:xfrm flipH="false" flipV="false" rot="0">
            <a:off x="1615680" y="1886885"/>
            <a:ext cx="16199575" cy="7757936"/>
          </a:xfrm>
          <a:prstGeom prst="rect">
            <a:avLst/>
          </a:prstGeom>
        </p:spPr>
      </p:pic>
      <p:sp>
        <p:nvSpPr>
          <p:cNvPr name="TextBox 14" id="14"/>
          <p:cNvSpPr txBox="true"/>
          <p:nvPr/>
        </p:nvSpPr>
        <p:spPr>
          <a:xfrm rot="0">
            <a:off x="1028700" y="542766"/>
            <a:ext cx="396115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2.4 Kafka config</a:t>
            </a:r>
          </a:p>
        </p:txBody>
      </p:sp>
      <p:sp>
        <p:nvSpPr>
          <p:cNvPr name="TextBox 15" id="15"/>
          <p:cNvSpPr txBox="true"/>
          <p:nvPr/>
        </p:nvSpPr>
        <p:spPr>
          <a:xfrm rot="0">
            <a:off x="1028700" y="948919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11.</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1335976" y="1386840"/>
            <a:ext cx="4233114" cy="341800"/>
            <a:chOff x="0" y="0"/>
            <a:chExt cx="5644152" cy="455733"/>
          </a:xfrm>
        </p:grpSpPr>
        <p:sp>
          <p:nvSpPr>
            <p:cNvPr name="TextBox 10" id="10"/>
            <p:cNvSpPr txBox="true"/>
            <p:nvPr/>
          </p:nvSpPr>
          <p:spPr>
            <a:xfrm rot="0">
              <a:off x="868252" y="-28560"/>
              <a:ext cx="4775900"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a:rPr>
                <a:t>KafkaProducerConfig</a:t>
              </a:r>
            </a:p>
          </p:txBody>
        </p:sp>
        <p:grpSp>
          <p:nvGrpSpPr>
            <p:cNvPr name="Group 11" id="11"/>
            <p:cNvGrpSpPr/>
            <p:nvPr/>
          </p:nvGrpSpPr>
          <p:grpSpPr>
            <a:xfrm rot="0">
              <a:off x="0" y="0"/>
              <a:ext cx="455733" cy="455733"/>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pic>
        <p:nvPicPr>
          <p:cNvPr name="Picture 13" id="13"/>
          <p:cNvPicPr>
            <a:picLocks noChangeAspect="true"/>
          </p:cNvPicPr>
          <p:nvPr/>
        </p:nvPicPr>
        <p:blipFill>
          <a:blip r:embed="rId2"/>
          <a:srcRect l="0" t="0" r="0" b="0"/>
          <a:stretch>
            <a:fillRect/>
          </a:stretch>
        </p:blipFill>
        <p:spPr>
          <a:xfrm flipH="false" flipV="false" rot="0">
            <a:off x="1711925" y="1950078"/>
            <a:ext cx="16040035" cy="7586742"/>
          </a:xfrm>
          <a:prstGeom prst="rect">
            <a:avLst/>
          </a:prstGeom>
        </p:spPr>
      </p:pic>
      <p:sp>
        <p:nvSpPr>
          <p:cNvPr name="TextBox 14" id="14"/>
          <p:cNvSpPr txBox="true"/>
          <p:nvPr/>
        </p:nvSpPr>
        <p:spPr>
          <a:xfrm rot="0">
            <a:off x="1028700" y="542766"/>
            <a:ext cx="396115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2.4 Kafka config</a:t>
            </a:r>
          </a:p>
        </p:txBody>
      </p:sp>
      <p:sp>
        <p:nvSpPr>
          <p:cNvPr name="TextBox 15" id="15"/>
          <p:cNvSpPr txBox="true"/>
          <p:nvPr/>
        </p:nvSpPr>
        <p:spPr>
          <a:xfrm rot="0">
            <a:off x="1028700" y="948919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pic>
        <p:nvPicPr>
          <p:cNvPr name="Picture 9" id="9"/>
          <p:cNvPicPr>
            <a:picLocks noChangeAspect="true"/>
          </p:cNvPicPr>
          <p:nvPr/>
        </p:nvPicPr>
        <p:blipFill>
          <a:blip r:embed="rId2"/>
          <a:srcRect l="0" t="0" r="0" b="0"/>
          <a:stretch>
            <a:fillRect/>
          </a:stretch>
        </p:blipFill>
        <p:spPr>
          <a:xfrm flipH="false" flipV="false" rot="0">
            <a:off x="5277978" y="1207770"/>
            <a:ext cx="11298843" cy="8638572"/>
          </a:xfrm>
          <a:prstGeom prst="rect">
            <a:avLst/>
          </a:prstGeom>
        </p:spPr>
      </p:pic>
      <p:sp>
        <p:nvSpPr>
          <p:cNvPr name="TextBox 10" id="10"/>
          <p:cNvSpPr txBox="true"/>
          <p:nvPr/>
        </p:nvSpPr>
        <p:spPr>
          <a:xfrm rot="0">
            <a:off x="1028700" y="542766"/>
            <a:ext cx="396115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2.5 KafkaListener</a:t>
            </a:r>
          </a:p>
        </p:txBody>
      </p:sp>
      <p:sp>
        <p:nvSpPr>
          <p:cNvPr name="TextBox 11" id="11"/>
          <p:cNvSpPr txBox="true"/>
          <p:nvPr/>
        </p:nvSpPr>
        <p:spPr>
          <a:xfrm rot="0">
            <a:off x="1028700" y="948919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11.</a:t>
            </a:r>
          </a:p>
        </p:txBody>
      </p:sp>
      <p:sp>
        <p:nvSpPr>
          <p:cNvPr name="TextBox 12" id="12"/>
          <p:cNvSpPr txBox="true"/>
          <p:nvPr/>
        </p:nvSpPr>
        <p:spPr>
          <a:xfrm rot="0">
            <a:off x="1561618" y="1122045"/>
            <a:ext cx="3600800" cy="4170359"/>
          </a:xfrm>
          <a:prstGeom prst="rect">
            <a:avLst/>
          </a:prstGeom>
        </p:spPr>
        <p:txBody>
          <a:bodyPr anchor="t" rtlCol="false" tIns="0" lIns="0" bIns="0" rIns="0">
            <a:spAutoFit/>
          </a:bodyPr>
          <a:lstStyle/>
          <a:p>
            <a:pPr>
              <a:lnSpc>
                <a:spcPts val="3350"/>
              </a:lnSpc>
            </a:pPr>
            <a:r>
              <a:rPr lang="en-US" sz="2093" spc="41">
                <a:solidFill>
                  <a:srgbClr val="3D4248"/>
                </a:solidFill>
                <a:latin typeface="Clear Sans Regular"/>
              </a:rPr>
              <a:t>Create a Kafka listener to listen to kafka topic.</a:t>
            </a:r>
          </a:p>
          <a:p>
            <a:pPr>
              <a:lnSpc>
                <a:spcPts val="3350"/>
              </a:lnSpc>
            </a:pPr>
            <a:r>
              <a:rPr lang="en-US" sz="2093" spc="41">
                <a:solidFill>
                  <a:srgbClr val="3D4248"/>
                </a:solidFill>
                <a:latin typeface="Clear Sans Regular"/>
              </a:rPr>
              <a:t>Whenever kafka topic receiving new data, the kafka listener will be notified.</a:t>
            </a:r>
          </a:p>
          <a:p>
            <a:pPr>
              <a:lnSpc>
                <a:spcPts val="3350"/>
              </a:lnSpc>
            </a:pPr>
            <a:r>
              <a:rPr lang="en-US" sz="2093" spc="41">
                <a:solidFill>
                  <a:srgbClr val="3D4248"/>
                </a:solidFill>
                <a:latin typeface="Clear Sans Regular"/>
              </a:rPr>
              <a:t>So that, if listener gets new data from kafka topic, it will run jobLauncher in order to start the </a:t>
            </a:r>
            <a:r>
              <a:rPr lang="en-US" sz="2093" spc="41">
                <a:solidFill>
                  <a:srgbClr val="3D4248"/>
                </a:solidFill>
                <a:latin typeface="Clear Sans Regular Bold Italics"/>
              </a:rPr>
              <a:t>spring batch</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pic>
        <p:nvPicPr>
          <p:cNvPr name="Picture 9" id="9"/>
          <p:cNvPicPr>
            <a:picLocks noChangeAspect="true"/>
          </p:cNvPicPr>
          <p:nvPr/>
        </p:nvPicPr>
        <p:blipFill>
          <a:blip r:embed="rId2"/>
          <a:srcRect l="0" t="0" r="0" b="0"/>
          <a:stretch>
            <a:fillRect/>
          </a:stretch>
        </p:blipFill>
        <p:spPr>
          <a:xfrm flipH="false" flipV="false" rot="0">
            <a:off x="1635439" y="1701479"/>
            <a:ext cx="12696700" cy="2405204"/>
          </a:xfrm>
          <a:prstGeom prst="rect">
            <a:avLst/>
          </a:prstGeom>
        </p:spPr>
      </p:pic>
      <p:sp>
        <p:nvSpPr>
          <p:cNvPr name="TextBox 10" id="10"/>
          <p:cNvSpPr txBox="true"/>
          <p:nvPr/>
        </p:nvSpPr>
        <p:spPr>
          <a:xfrm rot="0">
            <a:off x="1028700" y="542766"/>
            <a:ext cx="396115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2.6 KafkaConstants</a:t>
            </a:r>
          </a:p>
        </p:txBody>
      </p:sp>
      <p:sp>
        <p:nvSpPr>
          <p:cNvPr name="TextBox 11" id="11"/>
          <p:cNvSpPr txBox="true"/>
          <p:nvPr/>
        </p:nvSpPr>
        <p:spPr>
          <a:xfrm rot="0">
            <a:off x="1028700" y="948919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11.</a:t>
            </a:r>
          </a:p>
        </p:txBody>
      </p:sp>
      <p:sp>
        <p:nvSpPr>
          <p:cNvPr name="TextBox 12" id="12"/>
          <p:cNvSpPr txBox="true"/>
          <p:nvPr/>
        </p:nvSpPr>
        <p:spPr>
          <a:xfrm rot="0">
            <a:off x="1635439" y="1122045"/>
            <a:ext cx="14714851" cy="398459"/>
          </a:xfrm>
          <a:prstGeom prst="rect">
            <a:avLst/>
          </a:prstGeom>
        </p:spPr>
        <p:txBody>
          <a:bodyPr anchor="t" rtlCol="false" tIns="0" lIns="0" bIns="0" rIns="0">
            <a:spAutoFit/>
          </a:bodyPr>
          <a:lstStyle/>
          <a:p>
            <a:pPr>
              <a:lnSpc>
                <a:spcPts val="3350"/>
              </a:lnSpc>
            </a:pPr>
            <a:r>
              <a:rPr lang="en-US" sz="2093" spc="41">
                <a:solidFill>
                  <a:srgbClr val="3D4248"/>
                </a:solidFill>
                <a:latin typeface="Clear Sans Regular"/>
              </a:rPr>
              <a:t>Set kafka topic name, group id and kafka broker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pic>
        <p:nvPicPr>
          <p:cNvPr name="Picture 9" id="9"/>
          <p:cNvPicPr>
            <a:picLocks noChangeAspect="true"/>
          </p:cNvPicPr>
          <p:nvPr/>
        </p:nvPicPr>
        <p:blipFill>
          <a:blip r:embed="rId2"/>
          <a:srcRect l="0" t="0" r="0" b="0"/>
          <a:stretch>
            <a:fillRect/>
          </a:stretch>
        </p:blipFill>
        <p:spPr>
          <a:xfrm flipH="false" flipV="false" rot="0">
            <a:off x="1512002" y="2075069"/>
            <a:ext cx="15034051" cy="6957445"/>
          </a:xfrm>
          <a:prstGeom prst="rect">
            <a:avLst/>
          </a:prstGeom>
        </p:spPr>
      </p:pic>
      <p:sp>
        <p:nvSpPr>
          <p:cNvPr name="TextBox 10" id="10"/>
          <p:cNvSpPr txBox="true"/>
          <p:nvPr/>
        </p:nvSpPr>
        <p:spPr>
          <a:xfrm rot="0">
            <a:off x="1028700" y="542766"/>
            <a:ext cx="396115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2.7 Rest Controller</a:t>
            </a:r>
          </a:p>
        </p:txBody>
      </p:sp>
      <p:sp>
        <p:nvSpPr>
          <p:cNvPr name="TextBox 11" id="11"/>
          <p:cNvSpPr txBox="true"/>
          <p:nvPr/>
        </p:nvSpPr>
        <p:spPr>
          <a:xfrm rot="0">
            <a:off x="1028700" y="948919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11.</a:t>
            </a:r>
          </a:p>
        </p:txBody>
      </p:sp>
      <p:sp>
        <p:nvSpPr>
          <p:cNvPr name="TextBox 12" id="12"/>
          <p:cNvSpPr txBox="true"/>
          <p:nvPr/>
        </p:nvSpPr>
        <p:spPr>
          <a:xfrm rot="0">
            <a:off x="1512002" y="1028733"/>
            <a:ext cx="14714851" cy="817559"/>
          </a:xfrm>
          <a:prstGeom prst="rect">
            <a:avLst/>
          </a:prstGeom>
        </p:spPr>
        <p:txBody>
          <a:bodyPr anchor="t" rtlCol="false" tIns="0" lIns="0" bIns="0" rIns="0">
            <a:spAutoFit/>
          </a:bodyPr>
          <a:lstStyle/>
          <a:p>
            <a:pPr>
              <a:lnSpc>
                <a:spcPts val="3350"/>
              </a:lnSpc>
            </a:pPr>
            <a:r>
              <a:rPr lang="en-US" sz="2093" spc="41">
                <a:solidFill>
                  <a:srgbClr val="3D4248"/>
                </a:solidFill>
                <a:latin typeface="Clear Sans Regular"/>
              </a:rPr>
              <a:t>Rest controller is responsible for handling request via api url.</a:t>
            </a:r>
          </a:p>
          <a:p>
            <a:pPr>
              <a:lnSpc>
                <a:spcPts val="3350"/>
              </a:lnSpc>
            </a:pPr>
            <a:r>
              <a:rPr lang="en-US" sz="2093" spc="41">
                <a:solidFill>
                  <a:srgbClr val="3D4248"/>
                </a:solidFill>
                <a:latin typeface="Clear Sans Regular"/>
              </a:rPr>
              <a:t>Whenever new request comes, the controller will get data and send it directly to kafka topic.</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pic>
        <p:nvPicPr>
          <p:cNvPr name="Picture 9" id="9"/>
          <p:cNvPicPr>
            <a:picLocks noChangeAspect="true"/>
          </p:cNvPicPr>
          <p:nvPr/>
        </p:nvPicPr>
        <p:blipFill>
          <a:blip r:embed="rId2"/>
          <a:srcRect l="0" t="0" r="0" b="0"/>
          <a:stretch>
            <a:fillRect/>
          </a:stretch>
        </p:blipFill>
        <p:spPr>
          <a:xfrm flipH="false" flipV="false" rot="0">
            <a:off x="1512002" y="1601469"/>
            <a:ext cx="14533023" cy="7084062"/>
          </a:xfrm>
          <a:prstGeom prst="rect">
            <a:avLst/>
          </a:prstGeom>
        </p:spPr>
      </p:pic>
      <p:sp>
        <p:nvSpPr>
          <p:cNvPr name="TextBox 10" id="10"/>
          <p:cNvSpPr txBox="true"/>
          <p:nvPr/>
        </p:nvSpPr>
        <p:spPr>
          <a:xfrm rot="0">
            <a:off x="1028700" y="542766"/>
            <a:ext cx="5085796"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2.8 Application.properties</a:t>
            </a:r>
          </a:p>
        </p:txBody>
      </p:sp>
      <p:sp>
        <p:nvSpPr>
          <p:cNvPr name="TextBox 11" id="11"/>
          <p:cNvSpPr txBox="true"/>
          <p:nvPr/>
        </p:nvSpPr>
        <p:spPr>
          <a:xfrm rot="0">
            <a:off x="1028700" y="948919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11.</a:t>
            </a:r>
          </a:p>
        </p:txBody>
      </p:sp>
      <p:sp>
        <p:nvSpPr>
          <p:cNvPr name="TextBox 12" id="12"/>
          <p:cNvSpPr txBox="true"/>
          <p:nvPr/>
        </p:nvSpPr>
        <p:spPr>
          <a:xfrm rot="0">
            <a:off x="1512002" y="1028733"/>
            <a:ext cx="14714851" cy="398459"/>
          </a:xfrm>
          <a:prstGeom prst="rect">
            <a:avLst/>
          </a:prstGeom>
        </p:spPr>
        <p:txBody>
          <a:bodyPr anchor="t" rtlCol="false" tIns="0" lIns="0" bIns="0" rIns="0">
            <a:spAutoFit/>
          </a:bodyPr>
          <a:lstStyle/>
          <a:p>
            <a:pPr>
              <a:lnSpc>
                <a:spcPts val="3350"/>
              </a:lnSpc>
            </a:pPr>
            <a:r>
              <a:rPr lang="en-US" sz="2093" spc="41">
                <a:solidFill>
                  <a:srgbClr val="3D4248"/>
                </a:solidFill>
                <a:latin typeface="Clear Sans Regular"/>
              </a:rPr>
              <a:t>Config mysql, kafka and spring batch</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1335976" y="1386840"/>
            <a:ext cx="4233114" cy="732325"/>
            <a:chOff x="0" y="0"/>
            <a:chExt cx="5644152" cy="976433"/>
          </a:xfrm>
        </p:grpSpPr>
        <p:sp>
          <p:nvSpPr>
            <p:cNvPr name="TextBox 10" id="10"/>
            <p:cNvSpPr txBox="true"/>
            <p:nvPr/>
          </p:nvSpPr>
          <p:spPr>
            <a:xfrm rot="0">
              <a:off x="868252" y="-28560"/>
              <a:ext cx="4775900" cy="10049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a:rPr>
                <a:t>Run Zookeeper and Kafka server first</a:t>
              </a:r>
            </a:p>
          </p:txBody>
        </p:sp>
        <p:grpSp>
          <p:nvGrpSpPr>
            <p:cNvPr name="Group 11" id="11"/>
            <p:cNvGrpSpPr/>
            <p:nvPr/>
          </p:nvGrpSpPr>
          <p:grpSpPr>
            <a:xfrm rot="0">
              <a:off x="0" y="0"/>
              <a:ext cx="455733" cy="455733"/>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name="Group 13" id="13"/>
          <p:cNvGrpSpPr/>
          <p:nvPr/>
        </p:nvGrpSpPr>
        <p:grpSpPr>
          <a:xfrm rot="0">
            <a:off x="1335976" y="2630799"/>
            <a:ext cx="4233114" cy="341800"/>
            <a:chOff x="0" y="0"/>
            <a:chExt cx="5644152" cy="455733"/>
          </a:xfrm>
        </p:grpSpPr>
        <p:sp>
          <p:nvSpPr>
            <p:cNvPr name="TextBox 14" id="14"/>
            <p:cNvSpPr txBox="true"/>
            <p:nvPr/>
          </p:nvSpPr>
          <p:spPr>
            <a:xfrm rot="0">
              <a:off x="868252" y="-28560"/>
              <a:ext cx="4775900"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a:rPr>
                <a:t>Run Spring boot project</a:t>
              </a:r>
            </a:p>
          </p:txBody>
        </p:sp>
        <p:grpSp>
          <p:nvGrpSpPr>
            <p:cNvPr name="Group 15" id="15"/>
            <p:cNvGrpSpPr/>
            <p:nvPr/>
          </p:nvGrpSpPr>
          <p:grpSpPr>
            <a:xfrm rot="0">
              <a:off x="0" y="0"/>
              <a:ext cx="455733" cy="455733"/>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name="Group 17" id="17"/>
          <p:cNvGrpSpPr/>
          <p:nvPr/>
        </p:nvGrpSpPr>
        <p:grpSpPr>
          <a:xfrm rot="0">
            <a:off x="1335976" y="3676292"/>
            <a:ext cx="4233114" cy="341800"/>
            <a:chOff x="0" y="0"/>
            <a:chExt cx="5644152" cy="455733"/>
          </a:xfrm>
        </p:grpSpPr>
        <p:sp>
          <p:nvSpPr>
            <p:cNvPr name="TextBox 18" id="18"/>
            <p:cNvSpPr txBox="true"/>
            <p:nvPr/>
          </p:nvSpPr>
          <p:spPr>
            <a:xfrm rot="0">
              <a:off x="868252" y="-28560"/>
              <a:ext cx="4775900"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a:rPr>
                <a:t>Send request to api url</a:t>
              </a:r>
            </a:p>
          </p:txBody>
        </p:sp>
        <p:grpSp>
          <p:nvGrpSpPr>
            <p:cNvPr name="Group 19" id="19"/>
            <p:cNvGrpSpPr/>
            <p:nvPr/>
          </p:nvGrpSpPr>
          <p:grpSpPr>
            <a:xfrm rot="0">
              <a:off x="0" y="0"/>
              <a:ext cx="455733" cy="455733"/>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pic>
        <p:nvPicPr>
          <p:cNvPr name="Picture 21" id="21"/>
          <p:cNvPicPr>
            <a:picLocks noChangeAspect="true"/>
          </p:cNvPicPr>
          <p:nvPr/>
        </p:nvPicPr>
        <p:blipFill>
          <a:blip r:embed="rId2"/>
          <a:srcRect l="0" t="0" r="0" b="0"/>
          <a:stretch>
            <a:fillRect/>
          </a:stretch>
        </p:blipFill>
        <p:spPr>
          <a:xfrm flipH="false" flipV="false" rot="0">
            <a:off x="5569090" y="1207770"/>
            <a:ext cx="10725312" cy="4017736"/>
          </a:xfrm>
          <a:prstGeom prst="rect">
            <a:avLst/>
          </a:prstGeom>
        </p:spPr>
      </p:pic>
      <p:sp>
        <p:nvSpPr>
          <p:cNvPr name="AutoShape 22" id="22"/>
          <p:cNvSpPr/>
          <p:nvPr/>
        </p:nvSpPr>
        <p:spPr>
          <a:xfrm rot="0">
            <a:off x="1335976" y="6083698"/>
            <a:ext cx="624492" cy="0"/>
          </a:xfrm>
          <a:prstGeom prst="line">
            <a:avLst/>
          </a:prstGeom>
          <a:ln cap="flat" w="38100">
            <a:solidFill>
              <a:srgbClr val="000000"/>
            </a:solidFill>
            <a:prstDash val="solid"/>
            <a:headEnd type="none" len="sm" w="sm"/>
            <a:tailEnd type="arrow" len="sm" w="med"/>
          </a:ln>
        </p:spPr>
      </p:sp>
      <p:pic>
        <p:nvPicPr>
          <p:cNvPr name="Picture 23" id="23"/>
          <p:cNvPicPr>
            <a:picLocks noChangeAspect="true"/>
          </p:cNvPicPr>
          <p:nvPr/>
        </p:nvPicPr>
        <p:blipFill>
          <a:blip r:embed="rId3"/>
          <a:srcRect l="0" t="0" r="0" b="0"/>
          <a:stretch>
            <a:fillRect/>
          </a:stretch>
        </p:blipFill>
        <p:spPr>
          <a:xfrm flipH="false" flipV="false" rot="0">
            <a:off x="5569090" y="5872421"/>
            <a:ext cx="6135114" cy="3843469"/>
          </a:xfrm>
          <a:prstGeom prst="rect">
            <a:avLst/>
          </a:prstGeom>
        </p:spPr>
      </p:pic>
      <p:sp>
        <p:nvSpPr>
          <p:cNvPr name="TextBox 24" id="24"/>
          <p:cNvSpPr txBox="true"/>
          <p:nvPr/>
        </p:nvSpPr>
        <p:spPr>
          <a:xfrm rot="0">
            <a:off x="1028700" y="542766"/>
            <a:ext cx="396115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2.9 Run Application</a:t>
            </a:r>
          </a:p>
        </p:txBody>
      </p:sp>
      <p:sp>
        <p:nvSpPr>
          <p:cNvPr name="TextBox 25" id="25"/>
          <p:cNvSpPr txBox="true"/>
          <p:nvPr/>
        </p:nvSpPr>
        <p:spPr>
          <a:xfrm rot="0">
            <a:off x="1028700" y="948919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11.</a:t>
            </a:r>
          </a:p>
        </p:txBody>
      </p:sp>
      <p:sp>
        <p:nvSpPr>
          <p:cNvPr name="TextBox 26" id="26"/>
          <p:cNvSpPr txBox="true"/>
          <p:nvPr/>
        </p:nvSpPr>
        <p:spPr>
          <a:xfrm rot="0">
            <a:off x="2131045" y="5702186"/>
            <a:ext cx="3167955" cy="580390"/>
          </a:xfrm>
          <a:prstGeom prst="rect">
            <a:avLst/>
          </a:prstGeom>
        </p:spPr>
        <p:txBody>
          <a:bodyPr anchor="t" rtlCol="false" tIns="0" lIns="0" bIns="0" rIns="0">
            <a:spAutoFit/>
          </a:bodyPr>
          <a:lstStyle/>
          <a:p>
            <a:pPr algn="ctr">
              <a:lnSpc>
                <a:spcPts val="4759"/>
              </a:lnSpc>
            </a:pPr>
            <a:r>
              <a:rPr lang="en-US" sz="3399">
                <a:solidFill>
                  <a:srgbClr val="6A7C85"/>
                </a:solidFill>
                <a:latin typeface="Clear Sans Regular"/>
              </a:rPr>
              <a:t>Check the result</a:t>
            </a:r>
          </a:p>
        </p:txBody>
      </p:sp>
      <p:sp>
        <p:nvSpPr>
          <p:cNvPr name="AutoShape 27" id="27"/>
          <p:cNvSpPr/>
          <p:nvPr/>
        </p:nvSpPr>
        <p:spPr>
          <a:xfrm rot="0">
            <a:off x="11907799" y="6244476"/>
            <a:ext cx="624492" cy="0"/>
          </a:xfrm>
          <a:prstGeom prst="line">
            <a:avLst/>
          </a:prstGeom>
          <a:ln cap="flat" w="38100">
            <a:solidFill>
              <a:srgbClr val="000000"/>
            </a:solidFill>
            <a:prstDash val="solid"/>
            <a:headEnd type="none" len="sm" w="sm"/>
            <a:tailEnd type="arrow" len="sm" w="med"/>
          </a:ln>
        </p:spPr>
      </p:sp>
      <p:sp>
        <p:nvSpPr>
          <p:cNvPr name="TextBox 28" id="28"/>
          <p:cNvSpPr txBox="true"/>
          <p:nvPr/>
        </p:nvSpPr>
        <p:spPr>
          <a:xfrm rot="0">
            <a:off x="12732316" y="5798266"/>
            <a:ext cx="4727823" cy="580390"/>
          </a:xfrm>
          <a:prstGeom prst="rect">
            <a:avLst/>
          </a:prstGeom>
        </p:spPr>
        <p:txBody>
          <a:bodyPr anchor="t" rtlCol="false" tIns="0" lIns="0" bIns="0" rIns="0">
            <a:spAutoFit/>
          </a:bodyPr>
          <a:lstStyle/>
          <a:p>
            <a:pPr algn="ctr">
              <a:lnSpc>
                <a:spcPts val="4759"/>
              </a:lnSpc>
            </a:pPr>
            <a:r>
              <a:rPr lang="en-US" sz="3399">
                <a:solidFill>
                  <a:srgbClr val="6A7C85"/>
                </a:solidFill>
                <a:latin typeface="Clear Sans Regular"/>
              </a:rPr>
              <a:t>It works. Happy ending!!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1335976" y="1386840"/>
            <a:ext cx="4233114" cy="732325"/>
            <a:chOff x="0" y="0"/>
            <a:chExt cx="5644152" cy="976433"/>
          </a:xfrm>
        </p:grpSpPr>
        <p:sp>
          <p:nvSpPr>
            <p:cNvPr name="TextBox 10" id="10"/>
            <p:cNvSpPr txBox="true"/>
            <p:nvPr/>
          </p:nvSpPr>
          <p:spPr>
            <a:xfrm rot="0">
              <a:off x="868252" y="-28560"/>
              <a:ext cx="4775900" cy="10049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a:rPr>
                <a:t>Run Zookeeper and Kafka server first</a:t>
              </a:r>
            </a:p>
          </p:txBody>
        </p:sp>
        <p:grpSp>
          <p:nvGrpSpPr>
            <p:cNvPr name="Group 11" id="11"/>
            <p:cNvGrpSpPr/>
            <p:nvPr/>
          </p:nvGrpSpPr>
          <p:grpSpPr>
            <a:xfrm rot="0">
              <a:off x="0" y="0"/>
              <a:ext cx="455733" cy="455733"/>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name="Group 13" id="13"/>
          <p:cNvGrpSpPr/>
          <p:nvPr/>
        </p:nvGrpSpPr>
        <p:grpSpPr>
          <a:xfrm rot="0">
            <a:off x="1335976" y="2630799"/>
            <a:ext cx="4233114" cy="341800"/>
            <a:chOff x="0" y="0"/>
            <a:chExt cx="5644152" cy="455733"/>
          </a:xfrm>
        </p:grpSpPr>
        <p:sp>
          <p:nvSpPr>
            <p:cNvPr name="TextBox 14" id="14"/>
            <p:cNvSpPr txBox="true"/>
            <p:nvPr/>
          </p:nvSpPr>
          <p:spPr>
            <a:xfrm rot="0">
              <a:off x="868252" y="-28560"/>
              <a:ext cx="4775900"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a:rPr>
                <a:t>Run Spring boot project</a:t>
              </a:r>
            </a:p>
          </p:txBody>
        </p:sp>
        <p:grpSp>
          <p:nvGrpSpPr>
            <p:cNvPr name="Group 15" id="15"/>
            <p:cNvGrpSpPr/>
            <p:nvPr/>
          </p:nvGrpSpPr>
          <p:grpSpPr>
            <a:xfrm rot="0">
              <a:off x="0" y="0"/>
              <a:ext cx="455733" cy="455733"/>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name="Group 17" id="17"/>
          <p:cNvGrpSpPr/>
          <p:nvPr/>
        </p:nvGrpSpPr>
        <p:grpSpPr>
          <a:xfrm rot="0">
            <a:off x="1335976" y="3676292"/>
            <a:ext cx="4233114" cy="341800"/>
            <a:chOff x="0" y="0"/>
            <a:chExt cx="5644152" cy="455733"/>
          </a:xfrm>
        </p:grpSpPr>
        <p:sp>
          <p:nvSpPr>
            <p:cNvPr name="TextBox 18" id="18"/>
            <p:cNvSpPr txBox="true"/>
            <p:nvPr/>
          </p:nvSpPr>
          <p:spPr>
            <a:xfrm rot="0">
              <a:off x="868252" y="-28560"/>
              <a:ext cx="4775900"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a:rPr>
                <a:t>Send request to api url</a:t>
              </a:r>
            </a:p>
          </p:txBody>
        </p:sp>
        <p:grpSp>
          <p:nvGrpSpPr>
            <p:cNvPr name="Group 19" id="19"/>
            <p:cNvGrpSpPr/>
            <p:nvPr/>
          </p:nvGrpSpPr>
          <p:grpSpPr>
            <a:xfrm rot="0">
              <a:off x="0" y="0"/>
              <a:ext cx="455733" cy="455733"/>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pic>
        <p:nvPicPr>
          <p:cNvPr name="Picture 21" id="21"/>
          <p:cNvPicPr>
            <a:picLocks noChangeAspect="true"/>
          </p:cNvPicPr>
          <p:nvPr/>
        </p:nvPicPr>
        <p:blipFill>
          <a:blip r:embed="rId2"/>
          <a:srcRect l="0" t="0" r="0" b="0"/>
          <a:stretch>
            <a:fillRect/>
          </a:stretch>
        </p:blipFill>
        <p:spPr>
          <a:xfrm flipH="false" flipV="false" rot="0">
            <a:off x="5569090" y="1207770"/>
            <a:ext cx="10725312" cy="4017736"/>
          </a:xfrm>
          <a:prstGeom prst="rect">
            <a:avLst/>
          </a:prstGeom>
        </p:spPr>
      </p:pic>
      <p:sp>
        <p:nvSpPr>
          <p:cNvPr name="AutoShape 22" id="22"/>
          <p:cNvSpPr/>
          <p:nvPr/>
        </p:nvSpPr>
        <p:spPr>
          <a:xfrm rot="0">
            <a:off x="1335976" y="6083698"/>
            <a:ext cx="624492" cy="0"/>
          </a:xfrm>
          <a:prstGeom prst="line">
            <a:avLst/>
          </a:prstGeom>
          <a:ln cap="flat" w="38100">
            <a:solidFill>
              <a:srgbClr val="000000"/>
            </a:solidFill>
            <a:prstDash val="solid"/>
            <a:headEnd type="none" len="sm" w="sm"/>
            <a:tailEnd type="arrow" len="sm" w="med"/>
          </a:ln>
        </p:spPr>
      </p:sp>
      <p:pic>
        <p:nvPicPr>
          <p:cNvPr name="Picture 23" id="23"/>
          <p:cNvPicPr>
            <a:picLocks noChangeAspect="true"/>
          </p:cNvPicPr>
          <p:nvPr/>
        </p:nvPicPr>
        <p:blipFill>
          <a:blip r:embed="rId3"/>
          <a:srcRect l="0" t="0" r="0" b="0"/>
          <a:stretch>
            <a:fillRect/>
          </a:stretch>
        </p:blipFill>
        <p:spPr>
          <a:xfrm flipH="false" flipV="false" rot="0">
            <a:off x="5569090" y="5872421"/>
            <a:ext cx="6135114" cy="3843469"/>
          </a:xfrm>
          <a:prstGeom prst="rect">
            <a:avLst/>
          </a:prstGeom>
        </p:spPr>
      </p:pic>
      <p:sp>
        <p:nvSpPr>
          <p:cNvPr name="TextBox 24" id="24"/>
          <p:cNvSpPr txBox="true"/>
          <p:nvPr/>
        </p:nvSpPr>
        <p:spPr>
          <a:xfrm rot="0">
            <a:off x="1028700" y="542766"/>
            <a:ext cx="396115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2.9 Run Application</a:t>
            </a:r>
          </a:p>
        </p:txBody>
      </p:sp>
      <p:sp>
        <p:nvSpPr>
          <p:cNvPr name="TextBox 25" id="25"/>
          <p:cNvSpPr txBox="true"/>
          <p:nvPr/>
        </p:nvSpPr>
        <p:spPr>
          <a:xfrm rot="0">
            <a:off x="1028700" y="948919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11.</a:t>
            </a:r>
          </a:p>
        </p:txBody>
      </p:sp>
      <p:sp>
        <p:nvSpPr>
          <p:cNvPr name="TextBox 26" id="26"/>
          <p:cNvSpPr txBox="true"/>
          <p:nvPr/>
        </p:nvSpPr>
        <p:spPr>
          <a:xfrm rot="0">
            <a:off x="2131045" y="5702186"/>
            <a:ext cx="3167955" cy="580390"/>
          </a:xfrm>
          <a:prstGeom prst="rect">
            <a:avLst/>
          </a:prstGeom>
        </p:spPr>
        <p:txBody>
          <a:bodyPr anchor="t" rtlCol="false" tIns="0" lIns="0" bIns="0" rIns="0">
            <a:spAutoFit/>
          </a:bodyPr>
          <a:lstStyle/>
          <a:p>
            <a:pPr algn="ctr">
              <a:lnSpc>
                <a:spcPts val="4759"/>
              </a:lnSpc>
            </a:pPr>
            <a:r>
              <a:rPr lang="en-US" sz="3399">
                <a:solidFill>
                  <a:srgbClr val="6A7C85"/>
                </a:solidFill>
                <a:latin typeface="Clear Sans Regular"/>
              </a:rPr>
              <a:t>Check the result</a:t>
            </a:r>
          </a:p>
        </p:txBody>
      </p:sp>
      <p:sp>
        <p:nvSpPr>
          <p:cNvPr name="AutoShape 27" id="27"/>
          <p:cNvSpPr/>
          <p:nvPr/>
        </p:nvSpPr>
        <p:spPr>
          <a:xfrm rot="0">
            <a:off x="11907799" y="6244476"/>
            <a:ext cx="624492" cy="0"/>
          </a:xfrm>
          <a:prstGeom prst="line">
            <a:avLst/>
          </a:prstGeom>
          <a:ln cap="flat" w="38100">
            <a:solidFill>
              <a:srgbClr val="000000"/>
            </a:solidFill>
            <a:prstDash val="solid"/>
            <a:headEnd type="none" len="sm" w="sm"/>
            <a:tailEnd type="arrow" len="sm" w="med"/>
          </a:ln>
        </p:spPr>
      </p:sp>
      <p:sp>
        <p:nvSpPr>
          <p:cNvPr name="TextBox 28" id="28"/>
          <p:cNvSpPr txBox="true"/>
          <p:nvPr/>
        </p:nvSpPr>
        <p:spPr>
          <a:xfrm rot="0">
            <a:off x="12732316" y="5798266"/>
            <a:ext cx="4727823" cy="580390"/>
          </a:xfrm>
          <a:prstGeom prst="rect">
            <a:avLst/>
          </a:prstGeom>
        </p:spPr>
        <p:txBody>
          <a:bodyPr anchor="t" rtlCol="false" tIns="0" lIns="0" bIns="0" rIns="0">
            <a:spAutoFit/>
          </a:bodyPr>
          <a:lstStyle/>
          <a:p>
            <a:pPr algn="ctr">
              <a:lnSpc>
                <a:spcPts val="4759"/>
              </a:lnSpc>
            </a:pPr>
            <a:r>
              <a:rPr lang="en-US" sz="3399">
                <a:solidFill>
                  <a:srgbClr val="6A7C85"/>
                </a:solidFill>
                <a:latin typeface="Clear Sans Regular"/>
              </a:rPr>
              <a:t>It works. Happy ending!!</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sp>
        <p:nvSpPr>
          <p:cNvPr name="TextBox 9" id="9"/>
          <p:cNvSpPr txBox="true"/>
          <p:nvPr/>
        </p:nvSpPr>
        <p:spPr>
          <a:xfrm rot="0">
            <a:off x="1028700" y="542766"/>
            <a:ext cx="396115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4.0 Reference</a:t>
            </a:r>
          </a:p>
        </p:txBody>
      </p:sp>
      <p:sp>
        <p:nvSpPr>
          <p:cNvPr name="TextBox 10" id="10"/>
          <p:cNvSpPr txBox="true"/>
          <p:nvPr/>
        </p:nvSpPr>
        <p:spPr>
          <a:xfrm rot="0">
            <a:off x="1028700" y="948919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11.</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sp>
        <p:nvSpPr>
          <p:cNvPr name="TextBox 2" id="2"/>
          <p:cNvSpPr txBox="true"/>
          <p:nvPr/>
        </p:nvSpPr>
        <p:spPr>
          <a:xfrm rot="0">
            <a:off x="1028700" y="1035368"/>
            <a:ext cx="6603764" cy="306705"/>
          </a:xfrm>
          <a:prstGeom prst="rect">
            <a:avLst/>
          </a:prstGeom>
        </p:spPr>
        <p:txBody>
          <a:bodyPr anchor="t" rtlCol="false" tIns="0" lIns="0" bIns="0" rIns="0">
            <a:spAutoFit/>
          </a:bodyPr>
          <a:lstStyle/>
          <a:p>
            <a:pPr marL="0" indent="0" lvl="0">
              <a:lnSpc>
                <a:spcPts val="2520"/>
              </a:lnSpc>
              <a:spcBef>
                <a:spcPct val="0"/>
              </a:spcBef>
            </a:pPr>
            <a:r>
              <a:rPr lang="en-US" sz="1800" spc="179">
                <a:solidFill>
                  <a:srgbClr val="6F8090"/>
                </a:solidFill>
                <a:latin typeface="Clear Sans Regular"/>
              </a:rPr>
              <a:t>CMC GLOBAL</a:t>
            </a:r>
          </a:p>
        </p:txBody>
      </p:sp>
      <p:sp>
        <p:nvSpPr>
          <p:cNvPr name="TextBox 3" id="3"/>
          <p:cNvSpPr txBox="true"/>
          <p:nvPr/>
        </p:nvSpPr>
        <p:spPr>
          <a:xfrm rot="0">
            <a:off x="1028700" y="8852535"/>
            <a:ext cx="849124"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14.</a:t>
            </a:r>
          </a:p>
        </p:txBody>
      </p:sp>
      <p:grpSp>
        <p:nvGrpSpPr>
          <p:cNvPr name="Group 4" id="4"/>
          <p:cNvGrpSpPr/>
          <p:nvPr/>
        </p:nvGrpSpPr>
        <p:grpSpPr>
          <a:xfrm rot="0">
            <a:off x="16901160" y="1028700"/>
            <a:ext cx="358140" cy="358140"/>
            <a:chOff x="0" y="0"/>
            <a:chExt cx="477520" cy="477520"/>
          </a:xfrm>
        </p:grpSpPr>
        <p:grpSp>
          <p:nvGrpSpPr>
            <p:cNvPr name="Group 5" id="5"/>
            <p:cNvGrpSpPr/>
            <p:nvPr/>
          </p:nvGrpSpPr>
          <p:grpSpPr>
            <a:xfrm rot="0">
              <a:off x="0" y="0"/>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199964"/>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9" id="9"/>
            <p:cNvGrpSpPr/>
            <p:nvPr/>
          </p:nvGrpSpPr>
          <p:grpSpPr>
            <a:xfrm rot="0">
              <a:off x="0" y="399927"/>
              <a:ext cx="477520" cy="77593"/>
              <a:chOff x="0" y="0"/>
              <a:chExt cx="1913890" cy="310990"/>
            </a:xfrm>
          </p:grpSpPr>
          <p:sp>
            <p:nvSpPr>
              <p:cNvPr name="Freeform 10" id="10"/>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pic>
        <p:nvPicPr>
          <p:cNvPr name="Picture 11" id="11"/>
          <p:cNvPicPr>
            <a:picLocks noChangeAspect="true"/>
          </p:cNvPicPr>
          <p:nvPr/>
        </p:nvPicPr>
        <p:blipFill>
          <a:blip r:embed="rId2"/>
          <a:srcRect l="22767" t="0" r="10206" b="0"/>
          <a:stretch>
            <a:fillRect/>
          </a:stretch>
        </p:blipFill>
        <p:spPr>
          <a:xfrm flipH="false" flipV="false" rot="0">
            <a:off x="11212059" y="-129588"/>
            <a:ext cx="4710632" cy="10542195"/>
          </a:xfrm>
          <a:prstGeom prst="rect">
            <a:avLst/>
          </a:prstGeom>
        </p:spPr>
      </p:pic>
      <p:grpSp>
        <p:nvGrpSpPr>
          <p:cNvPr name="Group 12" id="12"/>
          <p:cNvGrpSpPr/>
          <p:nvPr/>
        </p:nvGrpSpPr>
        <p:grpSpPr>
          <a:xfrm rot="0">
            <a:off x="2483304" y="1950670"/>
            <a:ext cx="6660696" cy="6021808"/>
            <a:chOff x="0" y="0"/>
            <a:chExt cx="8880928" cy="8029077"/>
          </a:xfrm>
        </p:grpSpPr>
        <p:sp>
          <p:nvSpPr>
            <p:cNvPr name="TextBox 13" id="13"/>
            <p:cNvSpPr txBox="true"/>
            <p:nvPr/>
          </p:nvSpPr>
          <p:spPr>
            <a:xfrm rot="0">
              <a:off x="0" y="2507386"/>
              <a:ext cx="8880928" cy="3754967"/>
            </a:xfrm>
            <a:prstGeom prst="rect">
              <a:avLst/>
            </a:prstGeom>
          </p:spPr>
          <p:txBody>
            <a:bodyPr anchor="t" rtlCol="false" tIns="0" lIns="0" bIns="0" rIns="0">
              <a:spAutoFit/>
            </a:bodyPr>
            <a:lstStyle/>
            <a:p>
              <a:pPr>
                <a:lnSpc>
                  <a:spcPts val="5500"/>
                </a:lnSpc>
              </a:pPr>
              <a:r>
                <a:rPr lang="en-US" sz="5000" spc="-150">
                  <a:solidFill>
                    <a:srgbClr val="3D4248"/>
                  </a:solidFill>
                  <a:latin typeface="Clear Sans Regular"/>
                </a:rPr>
                <a:t>THANK YOU</a:t>
              </a:r>
            </a:p>
            <a:p>
              <a:pPr>
                <a:lnSpc>
                  <a:spcPts val="5500"/>
                </a:lnSpc>
              </a:pPr>
            </a:p>
            <a:p>
              <a:pPr algn="l" marL="0" indent="0" lvl="0">
                <a:lnSpc>
                  <a:spcPts val="5500"/>
                </a:lnSpc>
                <a:spcBef>
                  <a:spcPct val="0"/>
                </a:spcBef>
              </a:pPr>
              <a:r>
                <a:rPr lang="en-US" sz="5000" spc="-150" u="none">
                  <a:solidFill>
                    <a:srgbClr val="3D4248"/>
                  </a:solidFill>
                  <a:latin typeface="Clear Sans Regular"/>
                </a:rPr>
                <a:t>If you have any questions at all</a:t>
              </a:r>
            </a:p>
          </p:txBody>
        </p:sp>
        <p:sp>
          <p:nvSpPr>
            <p:cNvPr name="TextBox 14" id="14"/>
            <p:cNvSpPr txBox="true"/>
            <p:nvPr/>
          </p:nvSpPr>
          <p:spPr>
            <a:xfrm rot="0">
              <a:off x="0" y="7024084"/>
              <a:ext cx="8880928" cy="1004993"/>
            </a:xfrm>
            <a:prstGeom prst="rect">
              <a:avLst/>
            </a:prstGeom>
          </p:spPr>
          <p:txBody>
            <a:bodyPr anchor="t" rtlCol="false" tIns="0" lIns="0" bIns="0" rIns="0">
              <a:spAutoFit/>
            </a:bodyPr>
            <a:lstStyle/>
            <a:p>
              <a:pPr>
                <a:lnSpc>
                  <a:spcPts val="3079"/>
                </a:lnSpc>
              </a:pPr>
              <a:r>
                <a:rPr lang="en-US" sz="2199" spc="-21">
                  <a:solidFill>
                    <a:srgbClr val="6F8090"/>
                  </a:solidFill>
                  <a:latin typeface="Clear Sans Regular Bold"/>
                </a:rPr>
                <a:t>D</a:t>
              </a:r>
              <a:r>
                <a:rPr lang="en-US" sz="2199" spc="-21" u="none">
                  <a:solidFill>
                    <a:srgbClr val="6F8090"/>
                  </a:solidFill>
                  <a:latin typeface="Clear Sans Regular Bold"/>
                </a:rPr>
                <a:t>on't hesitate to ask.</a:t>
              </a:r>
            </a:p>
            <a:p>
              <a:pPr>
                <a:lnSpc>
                  <a:spcPts val="3079"/>
                </a:lnSpc>
              </a:pPr>
              <a:r>
                <a:rPr lang="en-US" sz="2200" spc="-21" u="none">
                  <a:solidFill>
                    <a:srgbClr val="6F8090"/>
                  </a:solidFill>
                  <a:latin typeface="Clear Sans Regular Bold"/>
                </a:rPr>
                <a:t>tvkhanh1@cmcglobal.vn</a:t>
              </a:r>
            </a:p>
          </p:txBody>
        </p:sp>
        <p:grpSp>
          <p:nvGrpSpPr>
            <p:cNvPr name="Group 15" id="15"/>
            <p:cNvGrpSpPr/>
            <p:nvPr/>
          </p:nvGrpSpPr>
          <p:grpSpPr>
            <a:xfrm rot="0">
              <a:off x="0" y="0"/>
              <a:ext cx="1576109" cy="1576109"/>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7" id="17"/>
            <p:cNvSpPr txBox="true"/>
            <p:nvPr/>
          </p:nvSpPr>
          <p:spPr>
            <a:xfrm rot="0">
              <a:off x="158991" y="494392"/>
              <a:ext cx="1258126" cy="526701"/>
            </a:xfrm>
            <a:prstGeom prst="rect">
              <a:avLst/>
            </a:prstGeom>
          </p:spPr>
          <p:txBody>
            <a:bodyPr anchor="t" rtlCol="false" tIns="0" lIns="0" bIns="0" rIns="0">
              <a:spAutoFit/>
            </a:bodyPr>
            <a:lstStyle/>
            <a:p>
              <a:pPr algn="ctr">
                <a:lnSpc>
                  <a:spcPts val="2826"/>
                </a:lnSpc>
              </a:pPr>
              <a:r>
                <a:rPr lang="en-US" sz="2826" spc="-84">
                  <a:solidFill>
                    <a:srgbClr val="F7F6F4"/>
                  </a:solidFill>
                  <a:latin typeface="Clear Sans Bold Bold"/>
                </a:rPr>
                <a:t>java</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028700" y="1599257"/>
            <a:ext cx="6363397" cy="2156836"/>
            <a:chOff x="0" y="0"/>
            <a:chExt cx="8484530" cy="2875781"/>
          </a:xfrm>
        </p:grpSpPr>
        <p:sp>
          <p:nvSpPr>
            <p:cNvPr name="TextBox 3" id="3"/>
            <p:cNvSpPr txBox="true"/>
            <p:nvPr/>
          </p:nvSpPr>
          <p:spPr>
            <a:xfrm rot="0">
              <a:off x="868252" y="-28560"/>
              <a:ext cx="7411895"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Bold"/>
                </a:rPr>
                <a:t>Definition</a:t>
              </a:r>
            </a:p>
          </p:txBody>
        </p:sp>
        <p:sp>
          <p:nvSpPr>
            <p:cNvPr name="TextBox 4" id="4"/>
            <p:cNvSpPr txBox="true"/>
            <p:nvPr/>
          </p:nvSpPr>
          <p:spPr>
            <a:xfrm rot="0">
              <a:off x="868252" y="1000626"/>
              <a:ext cx="7616278" cy="187515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A lightweight, comprehensive batch framework designed to enable the development of robust batch applications vital for the daily operations of enterprise systems.</a:t>
              </a:r>
            </a:p>
          </p:txBody>
        </p:sp>
        <p:grpSp>
          <p:nvGrpSpPr>
            <p:cNvPr name="Group 5" id="5"/>
            <p:cNvGrpSpPr/>
            <p:nvPr/>
          </p:nvGrpSpPr>
          <p:grpSpPr>
            <a:xfrm rot="0">
              <a:off x="0" y="0"/>
              <a:ext cx="455733" cy="455733"/>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name="Group 7" id="7"/>
          <p:cNvGrpSpPr/>
          <p:nvPr/>
        </p:nvGrpSpPr>
        <p:grpSpPr>
          <a:xfrm rot="0">
            <a:off x="1028700" y="4033949"/>
            <a:ext cx="6363397" cy="5045281"/>
            <a:chOff x="0" y="0"/>
            <a:chExt cx="8484530" cy="6727041"/>
          </a:xfrm>
        </p:grpSpPr>
        <p:sp>
          <p:nvSpPr>
            <p:cNvPr name="TextBox 8" id="8"/>
            <p:cNvSpPr txBox="true"/>
            <p:nvPr/>
          </p:nvSpPr>
          <p:spPr>
            <a:xfrm rot="0">
              <a:off x="868252" y="-38100"/>
              <a:ext cx="7616278" cy="484293"/>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Pros</a:t>
              </a:r>
            </a:p>
          </p:txBody>
        </p:sp>
        <p:sp>
          <p:nvSpPr>
            <p:cNvPr name="TextBox 9" id="9"/>
            <p:cNvSpPr txBox="true"/>
            <p:nvPr/>
          </p:nvSpPr>
          <p:spPr>
            <a:xfrm rot="0">
              <a:off x="868252" y="991086"/>
              <a:ext cx="7616278" cy="573595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Spring Batch provides reusable functions that are essential in processing large volumes of records, including logging/tracing, transaction management, job processing statistics, job restart, skip, and resource management. It also provides more advanced technical services and features that will enable extremely high-volume and high performance batch jobs through optimization and partitioning techniques. Simple as well as complex, high-volume batch jobs can leverage the framework in a highly scalable manner to process significant volumes of information.</a:t>
              </a:r>
            </a:p>
          </p:txBody>
        </p:sp>
        <p:grpSp>
          <p:nvGrpSpPr>
            <p:cNvPr name="Group 10" id="10"/>
            <p:cNvGrpSpPr/>
            <p:nvPr/>
          </p:nvGrpSpPr>
          <p:grpSpPr>
            <a:xfrm rot="0">
              <a:off x="0" y="0"/>
              <a:ext cx="455733" cy="455733"/>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name="Group 12" id="12"/>
          <p:cNvGrpSpPr/>
          <p:nvPr/>
        </p:nvGrpSpPr>
        <p:grpSpPr>
          <a:xfrm rot="0">
            <a:off x="16901160" y="1028700"/>
            <a:ext cx="358140" cy="358140"/>
            <a:chOff x="0" y="0"/>
            <a:chExt cx="477520" cy="477520"/>
          </a:xfrm>
        </p:grpSpPr>
        <p:grpSp>
          <p:nvGrpSpPr>
            <p:cNvPr name="Group 13" id="13"/>
            <p:cNvGrpSpPr/>
            <p:nvPr/>
          </p:nvGrpSpPr>
          <p:grpSpPr>
            <a:xfrm rot="0">
              <a:off x="0" y="0"/>
              <a:ext cx="477520" cy="77593"/>
              <a:chOff x="0" y="0"/>
              <a:chExt cx="1913890" cy="310990"/>
            </a:xfrm>
          </p:grpSpPr>
          <p:sp>
            <p:nvSpPr>
              <p:cNvPr name="Freeform 14" id="1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15" id="15"/>
            <p:cNvGrpSpPr/>
            <p:nvPr/>
          </p:nvGrpSpPr>
          <p:grpSpPr>
            <a:xfrm rot="0">
              <a:off x="0" y="199964"/>
              <a:ext cx="477520" cy="77593"/>
              <a:chOff x="0" y="0"/>
              <a:chExt cx="1913890" cy="310990"/>
            </a:xfrm>
          </p:grpSpPr>
          <p:sp>
            <p:nvSpPr>
              <p:cNvPr name="Freeform 16" id="1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17" id="17"/>
            <p:cNvGrpSpPr/>
            <p:nvPr/>
          </p:nvGrpSpPr>
          <p:grpSpPr>
            <a:xfrm rot="0">
              <a:off x="0" y="399927"/>
              <a:ext cx="477520" cy="77593"/>
              <a:chOff x="0" y="0"/>
              <a:chExt cx="1913890" cy="310990"/>
            </a:xfrm>
          </p:grpSpPr>
          <p:sp>
            <p:nvSpPr>
              <p:cNvPr name="Freeform 18" id="1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pic>
        <p:nvPicPr>
          <p:cNvPr name="Picture 19" id="19"/>
          <p:cNvPicPr>
            <a:picLocks noChangeAspect="true"/>
          </p:cNvPicPr>
          <p:nvPr/>
        </p:nvPicPr>
        <p:blipFill>
          <a:blip r:embed="rId2"/>
          <a:srcRect l="0" t="0" r="4297" b="0"/>
          <a:stretch>
            <a:fillRect/>
          </a:stretch>
        </p:blipFill>
        <p:spPr>
          <a:xfrm flipH="false" flipV="false" rot="0">
            <a:off x="7392097" y="1599257"/>
            <a:ext cx="10895903" cy="6098707"/>
          </a:xfrm>
          <a:prstGeom prst="rect">
            <a:avLst/>
          </a:prstGeom>
        </p:spPr>
      </p:pic>
      <p:sp>
        <p:nvSpPr>
          <p:cNvPr name="TextBox 20" id="20"/>
          <p:cNvSpPr txBox="true"/>
          <p:nvPr/>
        </p:nvSpPr>
        <p:spPr>
          <a:xfrm rot="0">
            <a:off x="1028700" y="542766"/>
            <a:ext cx="3961159" cy="485934"/>
          </a:xfrm>
          <a:prstGeom prst="rect">
            <a:avLst/>
          </a:prstGeom>
        </p:spPr>
        <p:txBody>
          <a:bodyPr anchor="t" rtlCol="false" tIns="0" lIns="0" bIns="0" rIns="0">
            <a:spAutoFit/>
          </a:bodyPr>
          <a:lstStyle/>
          <a:p>
            <a:pPr marL="730791" indent="-365396" lvl="1">
              <a:lnSpc>
                <a:spcPts val="3723"/>
              </a:lnSpc>
              <a:buFont typeface="Arial"/>
              <a:buChar char="•"/>
            </a:pPr>
            <a:r>
              <a:rPr lang="en-US" sz="3384" spc="-101">
                <a:solidFill>
                  <a:srgbClr val="3D4248"/>
                </a:solidFill>
                <a:latin typeface="Clear Sans Regular"/>
              </a:rPr>
              <a:t>Overview</a:t>
            </a:r>
          </a:p>
        </p:txBody>
      </p:sp>
      <p:sp>
        <p:nvSpPr>
          <p:cNvPr name="TextBox 21" id="21"/>
          <p:cNvSpPr txBox="true"/>
          <p:nvPr/>
        </p:nvSpPr>
        <p:spPr>
          <a:xfrm rot="0">
            <a:off x="1028700" y="885253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11.</a:t>
            </a:r>
          </a:p>
        </p:txBody>
      </p:sp>
      <p:sp>
        <p:nvSpPr>
          <p:cNvPr name="TextBox 22" id="22"/>
          <p:cNvSpPr txBox="true"/>
          <p:nvPr/>
        </p:nvSpPr>
        <p:spPr>
          <a:xfrm rot="0">
            <a:off x="10657813" y="1902496"/>
            <a:ext cx="3498074"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Main Architecture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sp>
        <p:nvSpPr>
          <p:cNvPr name="TextBox 9" id="9"/>
          <p:cNvSpPr txBox="true"/>
          <p:nvPr/>
        </p:nvSpPr>
        <p:spPr>
          <a:xfrm rot="0">
            <a:off x="1028700" y="885253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09.</a:t>
            </a:r>
          </a:p>
        </p:txBody>
      </p:sp>
      <p:sp>
        <p:nvSpPr>
          <p:cNvPr name="TextBox 10" id="10"/>
          <p:cNvSpPr txBox="true"/>
          <p:nvPr/>
        </p:nvSpPr>
        <p:spPr>
          <a:xfrm rot="0">
            <a:off x="1275430" y="410455"/>
            <a:ext cx="396115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2. Architecture</a:t>
            </a:r>
          </a:p>
        </p:txBody>
      </p:sp>
      <p:pic>
        <p:nvPicPr>
          <p:cNvPr name="Picture 11" id="11"/>
          <p:cNvPicPr>
            <a:picLocks noChangeAspect="true"/>
          </p:cNvPicPr>
          <p:nvPr/>
        </p:nvPicPr>
        <p:blipFill>
          <a:blip r:embed="rId2"/>
          <a:srcRect l="0" t="0" r="0" b="0"/>
          <a:stretch>
            <a:fillRect/>
          </a:stretch>
        </p:blipFill>
        <p:spPr>
          <a:xfrm flipH="false" flipV="false" rot="0">
            <a:off x="2227853" y="1028700"/>
            <a:ext cx="13832295" cy="8894487"/>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4862792" y="645840"/>
            <a:ext cx="4621105" cy="4720427"/>
            <a:chOff x="0" y="0"/>
            <a:chExt cx="6161474" cy="6293903"/>
          </a:xfrm>
        </p:grpSpPr>
        <p:grpSp>
          <p:nvGrpSpPr>
            <p:cNvPr name="Group 10" id="10"/>
            <p:cNvGrpSpPr/>
            <p:nvPr/>
          </p:nvGrpSpPr>
          <p:grpSpPr>
            <a:xfrm rot="0">
              <a:off x="0" y="0"/>
              <a:ext cx="6161474" cy="6293903"/>
              <a:chOff x="0" y="0"/>
              <a:chExt cx="1563189" cy="1596787"/>
            </a:xfrm>
          </p:grpSpPr>
          <p:sp>
            <p:nvSpPr>
              <p:cNvPr name="Freeform 11" id="11"/>
              <p:cNvSpPr/>
              <p:nvPr/>
            </p:nvSpPr>
            <p:spPr>
              <a:xfrm>
                <a:off x="0" y="0"/>
                <a:ext cx="1563189" cy="1596787"/>
              </a:xfrm>
              <a:custGeom>
                <a:avLst/>
                <a:gdLst/>
                <a:ahLst/>
                <a:cxnLst/>
                <a:rect r="r" b="b" t="t" l="l"/>
                <a:pathLst>
                  <a:path h="1596787" w="1563189">
                    <a:moveTo>
                      <a:pt x="1438729" y="1596787"/>
                    </a:moveTo>
                    <a:lnTo>
                      <a:pt x="124460" y="1596787"/>
                    </a:lnTo>
                    <a:cubicBezTo>
                      <a:pt x="55880" y="1596787"/>
                      <a:pt x="0" y="1540907"/>
                      <a:pt x="0" y="1472327"/>
                    </a:cubicBezTo>
                    <a:lnTo>
                      <a:pt x="0" y="124460"/>
                    </a:lnTo>
                    <a:cubicBezTo>
                      <a:pt x="0" y="55880"/>
                      <a:pt x="55880" y="0"/>
                      <a:pt x="124460" y="0"/>
                    </a:cubicBezTo>
                    <a:lnTo>
                      <a:pt x="1438729" y="0"/>
                    </a:lnTo>
                    <a:cubicBezTo>
                      <a:pt x="1507309" y="0"/>
                      <a:pt x="1563189" y="55880"/>
                      <a:pt x="1563189" y="124460"/>
                    </a:cubicBezTo>
                    <a:lnTo>
                      <a:pt x="1563189" y="1472327"/>
                    </a:lnTo>
                    <a:cubicBezTo>
                      <a:pt x="1563189" y="1540907"/>
                      <a:pt x="1507309" y="1596787"/>
                      <a:pt x="1438729" y="1596787"/>
                    </a:cubicBezTo>
                    <a:close/>
                  </a:path>
                </a:pathLst>
              </a:custGeom>
              <a:solidFill>
                <a:srgbClr val="FFFFFF"/>
              </a:solidFill>
            </p:spPr>
          </p:sp>
        </p:grpSp>
        <p:sp>
          <p:nvSpPr>
            <p:cNvPr name="TextBox 12" id="12"/>
            <p:cNvSpPr txBox="true"/>
            <p:nvPr/>
          </p:nvSpPr>
          <p:spPr>
            <a:xfrm rot="0">
              <a:off x="543703" y="2240023"/>
              <a:ext cx="5074068" cy="484293"/>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JobRepository</a:t>
              </a:r>
            </a:p>
          </p:txBody>
        </p:sp>
        <p:sp>
          <p:nvSpPr>
            <p:cNvPr name="TextBox 13" id="13"/>
            <p:cNvSpPr txBox="true"/>
            <p:nvPr/>
          </p:nvSpPr>
          <p:spPr>
            <a:xfrm rot="0">
              <a:off x="543703" y="3185948"/>
              <a:ext cx="5074068" cy="235775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The mechanism in Spring Batch that makes all this persistence possible. It provides CRUD operations for JobLauncher, Job, and Step instantiations</a:t>
              </a:r>
            </a:p>
          </p:txBody>
        </p:sp>
        <p:sp>
          <p:nvSpPr>
            <p:cNvPr name="TextBox 14" id="14"/>
            <p:cNvSpPr txBox="true"/>
            <p:nvPr/>
          </p:nvSpPr>
          <p:spPr>
            <a:xfrm rot="0">
              <a:off x="543703" y="365218"/>
              <a:ext cx="1025916" cy="92456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1</a:t>
              </a:r>
            </a:p>
          </p:txBody>
        </p:sp>
      </p:grpSp>
      <p:sp>
        <p:nvSpPr>
          <p:cNvPr name="TextBox 15" id="15"/>
          <p:cNvSpPr txBox="true"/>
          <p:nvPr/>
        </p:nvSpPr>
        <p:spPr>
          <a:xfrm rot="0">
            <a:off x="1028700" y="8472143"/>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09.</a:t>
            </a:r>
          </a:p>
        </p:txBody>
      </p:sp>
      <p:grpSp>
        <p:nvGrpSpPr>
          <p:cNvPr name="Group 16" id="16"/>
          <p:cNvGrpSpPr/>
          <p:nvPr/>
        </p:nvGrpSpPr>
        <p:grpSpPr>
          <a:xfrm rot="0">
            <a:off x="4745512" y="6029370"/>
            <a:ext cx="4621105" cy="3272627"/>
            <a:chOff x="0" y="0"/>
            <a:chExt cx="6161474" cy="4363503"/>
          </a:xfrm>
        </p:grpSpPr>
        <p:grpSp>
          <p:nvGrpSpPr>
            <p:cNvPr name="Group 17" id="17"/>
            <p:cNvGrpSpPr/>
            <p:nvPr/>
          </p:nvGrpSpPr>
          <p:grpSpPr>
            <a:xfrm rot="0">
              <a:off x="0" y="0"/>
              <a:ext cx="6161474" cy="4363503"/>
              <a:chOff x="0" y="0"/>
              <a:chExt cx="1563189" cy="1107037"/>
            </a:xfrm>
          </p:grpSpPr>
          <p:sp>
            <p:nvSpPr>
              <p:cNvPr name="Freeform 18" id="18"/>
              <p:cNvSpPr/>
              <p:nvPr/>
            </p:nvSpPr>
            <p:spPr>
              <a:xfrm>
                <a:off x="0" y="0"/>
                <a:ext cx="1563189" cy="1107037"/>
              </a:xfrm>
              <a:custGeom>
                <a:avLst/>
                <a:gdLst/>
                <a:ahLst/>
                <a:cxnLst/>
                <a:rect r="r" b="b" t="t" l="l"/>
                <a:pathLst>
                  <a:path h="1107037" w="1563189">
                    <a:moveTo>
                      <a:pt x="1438729" y="1107037"/>
                    </a:moveTo>
                    <a:lnTo>
                      <a:pt x="124460" y="1107037"/>
                    </a:lnTo>
                    <a:cubicBezTo>
                      <a:pt x="55880" y="1107037"/>
                      <a:pt x="0" y="1051157"/>
                      <a:pt x="0" y="982577"/>
                    </a:cubicBezTo>
                    <a:lnTo>
                      <a:pt x="0" y="124460"/>
                    </a:lnTo>
                    <a:cubicBezTo>
                      <a:pt x="0" y="55880"/>
                      <a:pt x="55880" y="0"/>
                      <a:pt x="124460" y="0"/>
                    </a:cubicBezTo>
                    <a:lnTo>
                      <a:pt x="1438729" y="0"/>
                    </a:lnTo>
                    <a:cubicBezTo>
                      <a:pt x="1507309" y="0"/>
                      <a:pt x="1563189" y="55880"/>
                      <a:pt x="1563189" y="124460"/>
                    </a:cubicBezTo>
                    <a:lnTo>
                      <a:pt x="1563189" y="982577"/>
                    </a:lnTo>
                    <a:cubicBezTo>
                      <a:pt x="1563189" y="1051157"/>
                      <a:pt x="1507309" y="1107037"/>
                      <a:pt x="1438729" y="1107037"/>
                    </a:cubicBezTo>
                    <a:close/>
                  </a:path>
                </a:pathLst>
              </a:custGeom>
              <a:solidFill>
                <a:srgbClr val="FFFFFF"/>
              </a:solidFill>
            </p:spPr>
          </p:sp>
        </p:grpSp>
        <p:sp>
          <p:nvSpPr>
            <p:cNvPr name="TextBox 19" id="19"/>
            <p:cNvSpPr txBox="true"/>
            <p:nvPr/>
          </p:nvSpPr>
          <p:spPr>
            <a:xfrm rot="0">
              <a:off x="543703" y="2240023"/>
              <a:ext cx="5074068" cy="484293"/>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Job</a:t>
              </a:r>
            </a:p>
          </p:txBody>
        </p:sp>
        <p:sp>
          <p:nvSpPr>
            <p:cNvPr name="TextBox 20" id="20"/>
            <p:cNvSpPr txBox="true"/>
            <p:nvPr/>
          </p:nvSpPr>
          <p:spPr>
            <a:xfrm rot="0">
              <a:off x="543703" y="3185948"/>
              <a:ext cx="5074068" cy="42735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Run step</a:t>
              </a:r>
            </a:p>
          </p:txBody>
        </p:sp>
        <p:sp>
          <p:nvSpPr>
            <p:cNvPr name="TextBox 21" id="21"/>
            <p:cNvSpPr txBox="true"/>
            <p:nvPr/>
          </p:nvSpPr>
          <p:spPr>
            <a:xfrm rot="0">
              <a:off x="543703" y="365218"/>
              <a:ext cx="1025916" cy="92456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3</a:t>
              </a:r>
            </a:p>
          </p:txBody>
        </p:sp>
      </p:grpSp>
      <p:grpSp>
        <p:nvGrpSpPr>
          <p:cNvPr name="Group 22" id="22"/>
          <p:cNvGrpSpPr/>
          <p:nvPr/>
        </p:nvGrpSpPr>
        <p:grpSpPr>
          <a:xfrm rot="0">
            <a:off x="11398414" y="645840"/>
            <a:ext cx="4385396" cy="3105700"/>
            <a:chOff x="0" y="0"/>
            <a:chExt cx="5847195" cy="4140934"/>
          </a:xfrm>
        </p:grpSpPr>
        <p:grpSp>
          <p:nvGrpSpPr>
            <p:cNvPr name="Group 23" id="23"/>
            <p:cNvGrpSpPr/>
            <p:nvPr/>
          </p:nvGrpSpPr>
          <p:grpSpPr>
            <a:xfrm rot="0">
              <a:off x="0" y="0"/>
              <a:ext cx="5847195" cy="4140934"/>
              <a:chOff x="0" y="0"/>
              <a:chExt cx="1563189" cy="1107037"/>
            </a:xfrm>
          </p:grpSpPr>
          <p:sp>
            <p:nvSpPr>
              <p:cNvPr name="Freeform 24" id="24"/>
              <p:cNvSpPr/>
              <p:nvPr/>
            </p:nvSpPr>
            <p:spPr>
              <a:xfrm>
                <a:off x="0" y="0"/>
                <a:ext cx="1563189" cy="1107037"/>
              </a:xfrm>
              <a:custGeom>
                <a:avLst/>
                <a:gdLst/>
                <a:ahLst/>
                <a:cxnLst/>
                <a:rect r="r" b="b" t="t" l="l"/>
                <a:pathLst>
                  <a:path h="1107037" w="1563189">
                    <a:moveTo>
                      <a:pt x="1438729" y="1107037"/>
                    </a:moveTo>
                    <a:lnTo>
                      <a:pt x="124460" y="1107037"/>
                    </a:lnTo>
                    <a:cubicBezTo>
                      <a:pt x="55880" y="1107037"/>
                      <a:pt x="0" y="1051157"/>
                      <a:pt x="0" y="982577"/>
                    </a:cubicBezTo>
                    <a:lnTo>
                      <a:pt x="0" y="124460"/>
                    </a:lnTo>
                    <a:cubicBezTo>
                      <a:pt x="0" y="55880"/>
                      <a:pt x="55880" y="0"/>
                      <a:pt x="124460" y="0"/>
                    </a:cubicBezTo>
                    <a:lnTo>
                      <a:pt x="1438729" y="0"/>
                    </a:lnTo>
                    <a:cubicBezTo>
                      <a:pt x="1507309" y="0"/>
                      <a:pt x="1563189" y="55880"/>
                      <a:pt x="1563189" y="124460"/>
                    </a:cubicBezTo>
                    <a:lnTo>
                      <a:pt x="1563189" y="982577"/>
                    </a:lnTo>
                    <a:cubicBezTo>
                      <a:pt x="1563189" y="1051157"/>
                      <a:pt x="1507309" y="1107037"/>
                      <a:pt x="1438729" y="1107037"/>
                    </a:cubicBezTo>
                    <a:close/>
                  </a:path>
                </a:pathLst>
              </a:custGeom>
              <a:solidFill>
                <a:srgbClr val="FFFFFF"/>
              </a:solidFill>
            </p:spPr>
          </p:sp>
        </p:grpSp>
        <p:sp>
          <p:nvSpPr>
            <p:cNvPr name="TextBox 25" id="25"/>
            <p:cNvSpPr txBox="true"/>
            <p:nvPr/>
          </p:nvSpPr>
          <p:spPr>
            <a:xfrm rot="0">
              <a:off x="515970" y="2114298"/>
              <a:ext cx="4815255" cy="471059"/>
            </a:xfrm>
            <a:prstGeom prst="rect">
              <a:avLst/>
            </a:prstGeom>
          </p:spPr>
          <p:txBody>
            <a:bodyPr anchor="t" rtlCol="false" tIns="0" lIns="0" bIns="0" rIns="0">
              <a:spAutoFit/>
            </a:bodyPr>
            <a:lstStyle/>
            <a:p>
              <a:pPr>
                <a:lnSpc>
                  <a:spcPts val="2922"/>
                </a:lnSpc>
                <a:spcBef>
                  <a:spcPct val="0"/>
                </a:spcBef>
              </a:pPr>
              <a:r>
                <a:rPr lang="en-US" sz="2087" spc="-20">
                  <a:solidFill>
                    <a:srgbClr val="6F8090"/>
                  </a:solidFill>
                  <a:latin typeface="Clear Sans Regular Bold"/>
                </a:rPr>
                <a:t>JobLauncher</a:t>
              </a:r>
            </a:p>
          </p:txBody>
        </p:sp>
        <p:sp>
          <p:nvSpPr>
            <p:cNvPr name="TextBox 26" id="26"/>
            <p:cNvSpPr txBox="true"/>
            <p:nvPr/>
          </p:nvSpPr>
          <p:spPr>
            <a:xfrm rot="0">
              <a:off x="515970" y="3020041"/>
              <a:ext cx="4815255" cy="408958"/>
            </a:xfrm>
            <a:prstGeom prst="rect">
              <a:avLst/>
            </a:prstGeom>
          </p:spPr>
          <p:txBody>
            <a:bodyPr anchor="t" rtlCol="false" tIns="0" lIns="0" bIns="0" rIns="0">
              <a:spAutoFit/>
            </a:bodyPr>
            <a:lstStyle/>
            <a:p>
              <a:pPr>
                <a:lnSpc>
                  <a:spcPts val="2733"/>
                </a:lnSpc>
              </a:pPr>
              <a:r>
                <a:rPr lang="en-US" sz="1708" spc="34">
                  <a:solidFill>
                    <a:srgbClr val="3D4248"/>
                  </a:solidFill>
                  <a:latin typeface="Clear Sans Regular"/>
                </a:rPr>
                <a:t>An interface to execute Job</a:t>
              </a:r>
            </a:p>
          </p:txBody>
        </p:sp>
        <p:sp>
          <p:nvSpPr>
            <p:cNvPr name="TextBox 27" id="27"/>
            <p:cNvSpPr txBox="true"/>
            <p:nvPr/>
          </p:nvSpPr>
          <p:spPr>
            <a:xfrm rot="0">
              <a:off x="515970" y="333177"/>
              <a:ext cx="973587" cy="890813"/>
            </a:xfrm>
            <a:prstGeom prst="rect">
              <a:avLst/>
            </a:prstGeom>
          </p:spPr>
          <p:txBody>
            <a:bodyPr anchor="t" rtlCol="false" tIns="0" lIns="0" bIns="0" rIns="0">
              <a:spAutoFit/>
            </a:bodyPr>
            <a:lstStyle/>
            <a:p>
              <a:pPr>
                <a:lnSpc>
                  <a:spcPts val="5580"/>
                </a:lnSpc>
                <a:spcBef>
                  <a:spcPct val="0"/>
                </a:spcBef>
              </a:pPr>
              <a:r>
                <a:rPr lang="en-US" sz="3985" spc="-39">
                  <a:solidFill>
                    <a:srgbClr val="F1630F"/>
                  </a:solidFill>
                  <a:latin typeface="Clear Sans Regular Bold"/>
                </a:rPr>
                <a:t>2</a:t>
              </a:r>
            </a:p>
          </p:txBody>
        </p:sp>
      </p:grpSp>
      <p:grpSp>
        <p:nvGrpSpPr>
          <p:cNvPr name="Group 28" id="28"/>
          <p:cNvGrpSpPr/>
          <p:nvPr/>
        </p:nvGrpSpPr>
        <p:grpSpPr>
          <a:xfrm rot="0">
            <a:off x="11398414" y="5848395"/>
            <a:ext cx="4621105" cy="3634577"/>
            <a:chOff x="0" y="0"/>
            <a:chExt cx="6161474" cy="4846103"/>
          </a:xfrm>
        </p:grpSpPr>
        <p:grpSp>
          <p:nvGrpSpPr>
            <p:cNvPr name="Group 29" id="29"/>
            <p:cNvGrpSpPr/>
            <p:nvPr/>
          </p:nvGrpSpPr>
          <p:grpSpPr>
            <a:xfrm rot="0">
              <a:off x="0" y="0"/>
              <a:ext cx="6161474" cy="4846103"/>
              <a:chOff x="0" y="0"/>
              <a:chExt cx="1563189" cy="1229474"/>
            </a:xfrm>
          </p:grpSpPr>
          <p:sp>
            <p:nvSpPr>
              <p:cNvPr name="Freeform 30" id="30"/>
              <p:cNvSpPr/>
              <p:nvPr/>
            </p:nvSpPr>
            <p:spPr>
              <a:xfrm>
                <a:off x="0" y="0"/>
                <a:ext cx="1563189" cy="1229474"/>
              </a:xfrm>
              <a:custGeom>
                <a:avLst/>
                <a:gdLst/>
                <a:ahLst/>
                <a:cxnLst/>
                <a:rect r="r" b="b" t="t" l="l"/>
                <a:pathLst>
                  <a:path h="1229474" w="1563189">
                    <a:moveTo>
                      <a:pt x="1438729" y="1229474"/>
                    </a:moveTo>
                    <a:lnTo>
                      <a:pt x="124460" y="1229474"/>
                    </a:lnTo>
                    <a:cubicBezTo>
                      <a:pt x="55880" y="1229474"/>
                      <a:pt x="0" y="1173594"/>
                      <a:pt x="0" y="1105014"/>
                    </a:cubicBezTo>
                    <a:lnTo>
                      <a:pt x="0" y="124460"/>
                    </a:lnTo>
                    <a:cubicBezTo>
                      <a:pt x="0" y="55880"/>
                      <a:pt x="55880" y="0"/>
                      <a:pt x="124460" y="0"/>
                    </a:cubicBezTo>
                    <a:lnTo>
                      <a:pt x="1438729" y="0"/>
                    </a:lnTo>
                    <a:cubicBezTo>
                      <a:pt x="1507309" y="0"/>
                      <a:pt x="1563189" y="55880"/>
                      <a:pt x="1563189" y="124460"/>
                    </a:cubicBezTo>
                    <a:lnTo>
                      <a:pt x="1563189" y="1105014"/>
                    </a:lnTo>
                    <a:cubicBezTo>
                      <a:pt x="1563189" y="1173594"/>
                      <a:pt x="1507309" y="1229474"/>
                      <a:pt x="1438729" y="1229474"/>
                    </a:cubicBezTo>
                    <a:close/>
                  </a:path>
                </a:pathLst>
              </a:custGeom>
              <a:solidFill>
                <a:srgbClr val="FFFFFF"/>
              </a:solidFill>
            </p:spPr>
          </p:sp>
        </p:grpSp>
        <p:sp>
          <p:nvSpPr>
            <p:cNvPr name="TextBox 31" id="31"/>
            <p:cNvSpPr txBox="true"/>
            <p:nvPr/>
          </p:nvSpPr>
          <p:spPr>
            <a:xfrm rot="0">
              <a:off x="543703" y="2240023"/>
              <a:ext cx="5074068" cy="484293"/>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Step</a:t>
              </a:r>
            </a:p>
          </p:txBody>
        </p:sp>
        <p:sp>
          <p:nvSpPr>
            <p:cNvPr name="TextBox 32" id="32"/>
            <p:cNvSpPr txBox="true"/>
            <p:nvPr/>
          </p:nvSpPr>
          <p:spPr>
            <a:xfrm rot="0">
              <a:off x="543703" y="3185948"/>
              <a:ext cx="5074068" cy="90995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typically has a single ItemReader, ItemProcessor, and ItemWriter</a:t>
              </a:r>
            </a:p>
          </p:txBody>
        </p:sp>
        <p:sp>
          <p:nvSpPr>
            <p:cNvPr name="TextBox 33" id="33"/>
            <p:cNvSpPr txBox="true"/>
            <p:nvPr/>
          </p:nvSpPr>
          <p:spPr>
            <a:xfrm rot="0">
              <a:off x="543703" y="365218"/>
              <a:ext cx="1025916" cy="92456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4</a:t>
              </a:r>
            </a:p>
          </p:txBody>
        </p:sp>
      </p:grpSp>
      <p:grpSp>
        <p:nvGrpSpPr>
          <p:cNvPr name="Group 34" id="34"/>
          <p:cNvGrpSpPr/>
          <p:nvPr/>
        </p:nvGrpSpPr>
        <p:grpSpPr>
          <a:xfrm rot="0">
            <a:off x="1194088" y="645840"/>
            <a:ext cx="6210110" cy="341800"/>
            <a:chOff x="0" y="0"/>
            <a:chExt cx="8280146" cy="455733"/>
          </a:xfrm>
        </p:grpSpPr>
        <p:sp>
          <p:nvSpPr>
            <p:cNvPr name="TextBox 35" id="35"/>
            <p:cNvSpPr txBox="true"/>
            <p:nvPr/>
          </p:nvSpPr>
          <p:spPr>
            <a:xfrm rot="0">
              <a:off x="868252" y="-28560"/>
              <a:ext cx="7411895"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Bold"/>
                </a:rPr>
                <a:t>Spring batch core</a:t>
              </a:r>
            </a:p>
          </p:txBody>
        </p:sp>
        <p:grpSp>
          <p:nvGrpSpPr>
            <p:cNvPr name="Group 36" id="36"/>
            <p:cNvGrpSpPr/>
            <p:nvPr/>
          </p:nvGrpSpPr>
          <p:grpSpPr>
            <a:xfrm rot="0">
              <a:off x="0" y="0"/>
              <a:ext cx="455733" cy="455733"/>
              <a:chOff x="0" y="0"/>
              <a:chExt cx="6350000" cy="6350000"/>
            </a:xfrm>
          </p:grpSpPr>
          <p:sp>
            <p:nvSpPr>
              <p:cNvPr name="Freeform 37" id="3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4315681" y="364018"/>
            <a:ext cx="4621105" cy="4720427"/>
            <a:chOff x="0" y="0"/>
            <a:chExt cx="6161474" cy="6293903"/>
          </a:xfrm>
        </p:grpSpPr>
        <p:grpSp>
          <p:nvGrpSpPr>
            <p:cNvPr name="Group 10" id="10"/>
            <p:cNvGrpSpPr/>
            <p:nvPr/>
          </p:nvGrpSpPr>
          <p:grpSpPr>
            <a:xfrm rot="0">
              <a:off x="0" y="0"/>
              <a:ext cx="6161474" cy="6293903"/>
              <a:chOff x="0" y="0"/>
              <a:chExt cx="1563189" cy="1596787"/>
            </a:xfrm>
          </p:grpSpPr>
          <p:sp>
            <p:nvSpPr>
              <p:cNvPr name="Freeform 11" id="11"/>
              <p:cNvSpPr/>
              <p:nvPr/>
            </p:nvSpPr>
            <p:spPr>
              <a:xfrm>
                <a:off x="0" y="0"/>
                <a:ext cx="1563189" cy="1596787"/>
              </a:xfrm>
              <a:custGeom>
                <a:avLst/>
                <a:gdLst/>
                <a:ahLst/>
                <a:cxnLst/>
                <a:rect r="r" b="b" t="t" l="l"/>
                <a:pathLst>
                  <a:path h="1596787" w="1563189">
                    <a:moveTo>
                      <a:pt x="1438729" y="1596787"/>
                    </a:moveTo>
                    <a:lnTo>
                      <a:pt x="124460" y="1596787"/>
                    </a:lnTo>
                    <a:cubicBezTo>
                      <a:pt x="55880" y="1596787"/>
                      <a:pt x="0" y="1540907"/>
                      <a:pt x="0" y="1472327"/>
                    </a:cubicBezTo>
                    <a:lnTo>
                      <a:pt x="0" y="124460"/>
                    </a:lnTo>
                    <a:cubicBezTo>
                      <a:pt x="0" y="55880"/>
                      <a:pt x="55880" y="0"/>
                      <a:pt x="124460" y="0"/>
                    </a:cubicBezTo>
                    <a:lnTo>
                      <a:pt x="1438729" y="0"/>
                    </a:lnTo>
                    <a:cubicBezTo>
                      <a:pt x="1507309" y="0"/>
                      <a:pt x="1563189" y="55880"/>
                      <a:pt x="1563189" y="124460"/>
                    </a:cubicBezTo>
                    <a:lnTo>
                      <a:pt x="1563189" y="1472327"/>
                    </a:lnTo>
                    <a:cubicBezTo>
                      <a:pt x="1563189" y="1540907"/>
                      <a:pt x="1507309" y="1596787"/>
                      <a:pt x="1438729" y="1596787"/>
                    </a:cubicBezTo>
                    <a:close/>
                  </a:path>
                </a:pathLst>
              </a:custGeom>
              <a:solidFill>
                <a:srgbClr val="FFFFFF"/>
              </a:solidFill>
            </p:spPr>
          </p:sp>
        </p:grpSp>
        <p:sp>
          <p:nvSpPr>
            <p:cNvPr name="TextBox 12" id="12"/>
            <p:cNvSpPr txBox="true"/>
            <p:nvPr/>
          </p:nvSpPr>
          <p:spPr>
            <a:xfrm rot="0">
              <a:off x="543703" y="2240023"/>
              <a:ext cx="5074068" cy="484293"/>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JobInstance</a:t>
              </a:r>
            </a:p>
          </p:txBody>
        </p:sp>
        <p:sp>
          <p:nvSpPr>
            <p:cNvPr name="TextBox 13" id="13"/>
            <p:cNvSpPr txBox="true"/>
            <p:nvPr/>
          </p:nvSpPr>
          <p:spPr>
            <a:xfrm rot="0">
              <a:off x="543703" y="3185948"/>
              <a:ext cx="5074068" cy="235775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Each Job may be associated with multiple JobInstances, each of which is defined uniquely by its particular JobParameters that are used to start a batch job</a:t>
              </a:r>
            </a:p>
          </p:txBody>
        </p:sp>
        <p:sp>
          <p:nvSpPr>
            <p:cNvPr name="TextBox 14" id="14"/>
            <p:cNvSpPr txBox="true"/>
            <p:nvPr/>
          </p:nvSpPr>
          <p:spPr>
            <a:xfrm rot="0">
              <a:off x="543703" y="365218"/>
              <a:ext cx="1025916" cy="92456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1</a:t>
              </a:r>
            </a:p>
          </p:txBody>
        </p:sp>
      </p:grpSp>
      <p:sp>
        <p:nvSpPr>
          <p:cNvPr name="TextBox 15" id="15"/>
          <p:cNvSpPr txBox="true"/>
          <p:nvPr/>
        </p:nvSpPr>
        <p:spPr>
          <a:xfrm rot="0">
            <a:off x="1028700" y="885253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09.</a:t>
            </a:r>
          </a:p>
        </p:txBody>
      </p:sp>
      <p:grpSp>
        <p:nvGrpSpPr>
          <p:cNvPr name="Group 16" id="16"/>
          <p:cNvGrpSpPr/>
          <p:nvPr/>
        </p:nvGrpSpPr>
        <p:grpSpPr>
          <a:xfrm rot="0">
            <a:off x="4315681" y="5462726"/>
            <a:ext cx="4621105" cy="4358477"/>
            <a:chOff x="0" y="0"/>
            <a:chExt cx="6161474" cy="5811303"/>
          </a:xfrm>
        </p:grpSpPr>
        <p:grpSp>
          <p:nvGrpSpPr>
            <p:cNvPr name="Group 17" id="17"/>
            <p:cNvGrpSpPr/>
            <p:nvPr/>
          </p:nvGrpSpPr>
          <p:grpSpPr>
            <a:xfrm rot="0">
              <a:off x="0" y="0"/>
              <a:ext cx="6161474" cy="5811303"/>
              <a:chOff x="0" y="0"/>
              <a:chExt cx="1563189" cy="1474349"/>
            </a:xfrm>
          </p:grpSpPr>
          <p:sp>
            <p:nvSpPr>
              <p:cNvPr name="Freeform 18" id="18"/>
              <p:cNvSpPr/>
              <p:nvPr/>
            </p:nvSpPr>
            <p:spPr>
              <a:xfrm>
                <a:off x="0" y="0"/>
                <a:ext cx="1563189" cy="1474349"/>
              </a:xfrm>
              <a:custGeom>
                <a:avLst/>
                <a:gdLst/>
                <a:ahLst/>
                <a:cxnLst/>
                <a:rect r="r" b="b" t="t" l="l"/>
                <a:pathLst>
                  <a:path h="1474349" w="1563189">
                    <a:moveTo>
                      <a:pt x="1438729" y="1474349"/>
                    </a:moveTo>
                    <a:lnTo>
                      <a:pt x="124460" y="1474349"/>
                    </a:lnTo>
                    <a:cubicBezTo>
                      <a:pt x="55880" y="1474349"/>
                      <a:pt x="0" y="1418469"/>
                      <a:pt x="0" y="1349889"/>
                    </a:cubicBezTo>
                    <a:lnTo>
                      <a:pt x="0" y="124460"/>
                    </a:lnTo>
                    <a:cubicBezTo>
                      <a:pt x="0" y="55880"/>
                      <a:pt x="55880" y="0"/>
                      <a:pt x="124460" y="0"/>
                    </a:cubicBezTo>
                    <a:lnTo>
                      <a:pt x="1438729" y="0"/>
                    </a:lnTo>
                    <a:cubicBezTo>
                      <a:pt x="1507309" y="0"/>
                      <a:pt x="1563189" y="55880"/>
                      <a:pt x="1563189" y="124460"/>
                    </a:cubicBezTo>
                    <a:lnTo>
                      <a:pt x="1563189" y="1349889"/>
                    </a:lnTo>
                    <a:cubicBezTo>
                      <a:pt x="1563189" y="1418469"/>
                      <a:pt x="1507309" y="1474349"/>
                      <a:pt x="1438729" y="1474349"/>
                    </a:cubicBezTo>
                    <a:close/>
                  </a:path>
                </a:pathLst>
              </a:custGeom>
              <a:solidFill>
                <a:srgbClr val="FFFFFF"/>
              </a:solidFill>
            </p:spPr>
          </p:sp>
        </p:grpSp>
        <p:sp>
          <p:nvSpPr>
            <p:cNvPr name="TextBox 19" id="19"/>
            <p:cNvSpPr txBox="true"/>
            <p:nvPr/>
          </p:nvSpPr>
          <p:spPr>
            <a:xfrm rot="0">
              <a:off x="543703" y="2240023"/>
              <a:ext cx="5074068" cy="484293"/>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JobExecution</a:t>
              </a:r>
            </a:p>
          </p:txBody>
        </p:sp>
        <p:sp>
          <p:nvSpPr>
            <p:cNvPr name="TextBox 20" id="20"/>
            <p:cNvSpPr txBox="true"/>
            <p:nvPr/>
          </p:nvSpPr>
          <p:spPr>
            <a:xfrm rot="0">
              <a:off x="543703" y="3185948"/>
              <a:ext cx="5074068" cy="187515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typically tracks what happened during a run, such as current and exit statuses, start and end times, etc.</a:t>
              </a:r>
            </a:p>
          </p:txBody>
        </p:sp>
        <p:sp>
          <p:nvSpPr>
            <p:cNvPr name="TextBox 21" id="21"/>
            <p:cNvSpPr txBox="true"/>
            <p:nvPr/>
          </p:nvSpPr>
          <p:spPr>
            <a:xfrm rot="0">
              <a:off x="543703" y="365218"/>
              <a:ext cx="1025916" cy="92456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3</a:t>
              </a:r>
            </a:p>
          </p:txBody>
        </p:sp>
      </p:grpSp>
      <p:grpSp>
        <p:nvGrpSpPr>
          <p:cNvPr name="Group 22" id="22"/>
          <p:cNvGrpSpPr/>
          <p:nvPr/>
        </p:nvGrpSpPr>
        <p:grpSpPr>
          <a:xfrm rot="0">
            <a:off x="10851304" y="364018"/>
            <a:ext cx="4385396" cy="3105700"/>
            <a:chOff x="0" y="0"/>
            <a:chExt cx="5847195" cy="4140934"/>
          </a:xfrm>
        </p:grpSpPr>
        <p:grpSp>
          <p:nvGrpSpPr>
            <p:cNvPr name="Group 23" id="23"/>
            <p:cNvGrpSpPr/>
            <p:nvPr/>
          </p:nvGrpSpPr>
          <p:grpSpPr>
            <a:xfrm rot="0">
              <a:off x="0" y="0"/>
              <a:ext cx="5847195" cy="4140934"/>
              <a:chOff x="0" y="0"/>
              <a:chExt cx="1563189" cy="1107037"/>
            </a:xfrm>
          </p:grpSpPr>
          <p:sp>
            <p:nvSpPr>
              <p:cNvPr name="Freeform 24" id="24"/>
              <p:cNvSpPr/>
              <p:nvPr/>
            </p:nvSpPr>
            <p:spPr>
              <a:xfrm>
                <a:off x="0" y="0"/>
                <a:ext cx="1563189" cy="1107037"/>
              </a:xfrm>
              <a:custGeom>
                <a:avLst/>
                <a:gdLst/>
                <a:ahLst/>
                <a:cxnLst/>
                <a:rect r="r" b="b" t="t" l="l"/>
                <a:pathLst>
                  <a:path h="1107037" w="1563189">
                    <a:moveTo>
                      <a:pt x="1438729" y="1107037"/>
                    </a:moveTo>
                    <a:lnTo>
                      <a:pt x="124460" y="1107037"/>
                    </a:lnTo>
                    <a:cubicBezTo>
                      <a:pt x="55880" y="1107037"/>
                      <a:pt x="0" y="1051157"/>
                      <a:pt x="0" y="982577"/>
                    </a:cubicBezTo>
                    <a:lnTo>
                      <a:pt x="0" y="124460"/>
                    </a:lnTo>
                    <a:cubicBezTo>
                      <a:pt x="0" y="55880"/>
                      <a:pt x="55880" y="0"/>
                      <a:pt x="124460" y="0"/>
                    </a:cubicBezTo>
                    <a:lnTo>
                      <a:pt x="1438729" y="0"/>
                    </a:lnTo>
                    <a:cubicBezTo>
                      <a:pt x="1507309" y="0"/>
                      <a:pt x="1563189" y="55880"/>
                      <a:pt x="1563189" y="124460"/>
                    </a:cubicBezTo>
                    <a:lnTo>
                      <a:pt x="1563189" y="982577"/>
                    </a:lnTo>
                    <a:cubicBezTo>
                      <a:pt x="1563189" y="1051157"/>
                      <a:pt x="1507309" y="1107037"/>
                      <a:pt x="1438729" y="1107037"/>
                    </a:cubicBezTo>
                    <a:close/>
                  </a:path>
                </a:pathLst>
              </a:custGeom>
              <a:solidFill>
                <a:srgbClr val="FFFFFF"/>
              </a:solidFill>
            </p:spPr>
          </p:sp>
        </p:grpSp>
        <p:sp>
          <p:nvSpPr>
            <p:cNvPr name="TextBox 25" id="25"/>
            <p:cNvSpPr txBox="true"/>
            <p:nvPr/>
          </p:nvSpPr>
          <p:spPr>
            <a:xfrm rot="0">
              <a:off x="515970" y="2114298"/>
              <a:ext cx="4815255" cy="471059"/>
            </a:xfrm>
            <a:prstGeom prst="rect">
              <a:avLst/>
            </a:prstGeom>
          </p:spPr>
          <p:txBody>
            <a:bodyPr anchor="t" rtlCol="false" tIns="0" lIns="0" bIns="0" rIns="0">
              <a:spAutoFit/>
            </a:bodyPr>
            <a:lstStyle/>
            <a:p>
              <a:pPr>
                <a:lnSpc>
                  <a:spcPts val="2922"/>
                </a:lnSpc>
                <a:spcBef>
                  <a:spcPct val="0"/>
                </a:spcBef>
              </a:pPr>
              <a:r>
                <a:rPr lang="en-US" sz="2087" spc="-20">
                  <a:solidFill>
                    <a:srgbClr val="6F8090"/>
                  </a:solidFill>
                  <a:latin typeface="Clear Sans Regular Bold"/>
                </a:rPr>
                <a:t>JobParameters</a:t>
              </a:r>
            </a:p>
          </p:txBody>
        </p:sp>
        <p:sp>
          <p:nvSpPr>
            <p:cNvPr name="TextBox 26" id="26"/>
            <p:cNvSpPr txBox="true"/>
            <p:nvPr/>
          </p:nvSpPr>
          <p:spPr>
            <a:xfrm rot="0">
              <a:off x="515970" y="3020041"/>
              <a:ext cx="4815255" cy="408958"/>
            </a:xfrm>
            <a:prstGeom prst="rect">
              <a:avLst/>
            </a:prstGeom>
          </p:spPr>
          <p:txBody>
            <a:bodyPr anchor="t" rtlCol="false" tIns="0" lIns="0" bIns="0" rIns="0">
              <a:spAutoFit/>
            </a:bodyPr>
            <a:lstStyle/>
            <a:p>
              <a:pPr>
                <a:lnSpc>
                  <a:spcPts val="2733"/>
                </a:lnSpc>
              </a:pPr>
              <a:r>
                <a:rPr lang="en-US" sz="1708" spc="34">
                  <a:solidFill>
                    <a:srgbClr val="3D4248"/>
                  </a:solidFill>
                  <a:latin typeface="Clear Sans Regular"/>
                </a:rPr>
                <a:t>Parameter of JobInstance</a:t>
              </a:r>
            </a:p>
          </p:txBody>
        </p:sp>
        <p:sp>
          <p:nvSpPr>
            <p:cNvPr name="TextBox 27" id="27"/>
            <p:cNvSpPr txBox="true"/>
            <p:nvPr/>
          </p:nvSpPr>
          <p:spPr>
            <a:xfrm rot="0">
              <a:off x="515970" y="333177"/>
              <a:ext cx="973587" cy="890813"/>
            </a:xfrm>
            <a:prstGeom prst="rect">
              <a:avLst/>
            </a:prstGeom>
          </p:spPr>
          <p:txBody>
            <a:bodyPr anchor="t" rtlCol="false" tIns="0" lIns="0" bIns="0" rIns="0">
              <a:spAutoFit/>
            </a:bodyPr>
            <a:lstStyle/>
            <a:p>
              <a:pPr>
                <a:lnSpc>
                  <a:spcPts val="5580"/>
                </a:lnSpc>
                <a:spcBef>
                  <a:spcPct val="0"/>
                </a:spcBef>
              </a:pPr>
              <a:r>
                <a:rPr lang="en-US" sz="3985" spc="-39">
                  <a:solidFill>
                    <a:srgbClr val="F1630F"/>
                  </a:solidFill>
                  <a:latin typeface="Clear Sans Regular Bold"/>
                </a:rPr>
                <a:t>2</a:t>
              </a:r>
            </a:p>
          </p:txBody>
        </p:sp>
      </p:grpSp>
      <p:grpSp>
        <p:nvGrpSpPr>
          <p:cNvPr name="Group 28" id="28"/>
          <p:cNvGrpSpPr/>
          <p:nvPr/>
        </p:nvGrpSpPr>
        <p:grpSpPr>
          <a:xfrm rot="0">
            <a:off x="10851304" y="5566573"/>
            <a:ext cx="4621105" cy="4720427"/>
            <a:chOff x="0" y="0"/>
            <a:chExt cx="6161474" cy="6293903"/>
          </a:xfrm>
        </p:grpSpPr>
        <p:grpSp>
          <p:nvGrpSpPr>
            <p:cNvPr name="Group 29" id="29"/>
            <p:cNvGrpSpPr/>
            <p:nvPr/>
          </p:nvGrpSpPr>
          <p:grpSpPr>
            <a:xfrm rot="0">
              <a:off x="0" y="0"/>
              <a:ext cx="6161474" cy="6293903"/>
              <a:chOff x="0" y="0"/>
              <a:chExt cx="1563189" cy="1596787"/>
            </a:xfrm>
          </p:grpSpPr>
          <p:sp>
            <p:nvSpPr>
              <p:cNvPr name="Freeform 30" id="30"/>
              <p:cNvSpPr/>
              <p:nvPr/>
            </p:nvSpPr>
            <p:spPr>
              <a:xfrm>
                <a:off x="0" y="0"/>
                <a:ext cx="1563189" cy="1596787"/>
              </a:xfrm>
              <a:custGeom>
                <a:avLst/>
                <a:gdLst/>
                <a:ahLst/>
                <a:cxnLst/>
                <a:rect r="r" b="b" t="t" l="l"/>
                <a:pathLst>
                  <a:path h="1596787" w="1563189">
                    <a:moveTo>
                      <a:pt x="1438729" y="1596787"/>
                    </a:moveTo>
                    <a:lnTo>
                      <a:pt x="124460" y="1596787"/>
                    </a:lnTo>
                    <a:cubicBezTo>
                      <a:pt x="55880" y="1596787"/>
                      <a:pt x="0" y="1540907"/>
                      <a:pt x="0" y="1472327"/>
                    </a:cubicBezTo>
                    <a:lnTo>
                      <a:pt x="0" y="124460"/>
                    </a:lnTo>
                    <a:cubicBezTo>
                      <a:pt x="0" y="55880"/>
                      <a:pt x="55880" y="0"/>
                      <a:pt x="124460" y="0"/>
                    </a:cubicBezTo>
                    <a:lnTo>
                      <a:pt x="1438729" y="0"/>
                    </a:lnTo>
                    <a:cubicBezTo>
                      <a:pt x="1507309" y="0"/>
                      <a:pt x="1563189" y="55880"/>
                      <a:pt x="1563189" y="124460"/>
                    </a:cubicBezTo>
                    <a:lnTo>
                      <a:pt x="1563189" y="1472327"/>
                    </a:lnTo>
                    <a:cubicBezTo>
                      <a:pt x="1563189" y="1540907"/>
                      <a:pt x="1507309" y="1596787"/>
                      <a:pt x="1438729" y="1596787"/>
                    </a:cubicBezTo>
                    <a:close/>
                  </a:path>
                </a:pathLst>
              </a:custGeom>
              <a:solidFill>
                <a:srgbClr val="FFFFFF"/>
              </a:solidFill>
            </p:spPr>
          </p:sp>
        </p:grpSp>
        <p:sp>
          <p:nvSpPr>
            <p:cNvPr name="TextBox 31" id="31"/>
            <p:cNvSpPr txBox="true"/>
            <p:nvPr/>
          </p:nvSpPr>
          <p:spPr>
            <a:xfrm rot="0">
              <a:off x="543703" y="2240023"/>
              <a:ext cx="5074068" cy="484293"/>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StepExecution</a:t>
              </a:r>
            </a:p>
          </p:txBody>
        </p:sp>
        <p:sp>
          <p:nvSpPr>
            <p:cNvPr name="TextBox 32" id="32"/>
            <p:cNvSpPr txBox="true"/>
            <p:nvPr/>
          </p:nvSpPr>
          <p:spPr>
            <a:xfrm rot="0">
              <a:off x="543703" y="3185948"/>
              <a:ext cx="5074068" cy="235775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stores the information about current and exit statuses, start and end times, and so on, as well as references to its corresponding Step and JobExecution instances.</a:t>
              </a:r>
            </a:p>
          </p:txBody>
        </p:sp>
        <p:sp>
          <p:nvSpPr>
            <p:cNvPr name="TextBox 33" id="33"/>
            <p:cNvSpPr txBox="true"/>
            <p:nvPr/>
          </p:nvSpPr>
          <p:spPr>
            <a:xfrm rot="0">
              <a:off x="543703" y="365218"/>
              <a:ext cx="1025916" cy="92456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4</a:t>
              </a:r>
            </a:p>
          </p:txBody>
        </p:sp>
      </p:grpSp>
      <p:grpSp>
        <p:nvGrpSpPr>
          <p:cNvPr name="Group 34" id="34"/>
          <p:cNvGrpSpPr/>
          <p:nvPr/>
        </p:nvGrpSpPr>
        <p:grpSpPr>
          <a:xfrm rot="0">
            <a:off x="1210626" y="686900"/>
            <a:ext cx="6210110" cy="341800"/>
            <a:chOff x="0" y="0"/>
            <a:chExt cx="8280146" cy="455733"/>
          </a:xfrm>
        </p:grpSpPr>
        <p:sp>
          <p:nvSpPr>
            <p:cNvPr name="TextBox 35" id="35"/>
            <p:cNvSpPr txBox="true"/>
            <p:nvPr/>
          </p:nvSpPr>
          <p:spPr>
            <a:xfrm rot="0">
              <a:off x="868252" y="-28560"/>
              <a:ext cx="7411895"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Bold"/>
                </a:rPr>
                <a:t>Job features</a:t>
              </a:r>
            </a:p>
          </p:txBody>
        </p:sp>
        <p:grpSp>
          <p:nvGrpSpPr>
            <p:cNvPr name="Group 36" id="36"/>
            <p:cNvGrpSpPr/>
            <p:nvPr/>
          </p:nvGrpSpPr>
          <p:grpSpPr>
            <a:xfrm rot="0">
              <a:off x="0" y="0"/>
              <a:ext cx="455733" cy="455733"/>
              <a:chOff x="0" y="0"/>
              <a:chExt cx="6350000" cy="6350000"/>
            </a:xfrm>
          </p:grpSpPr>
          <p:sp>
            <p:nvSpPr>
              <p:cNvPr name="Freeform 37" id="3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4571102" y="661914"/>
            <a:ext cx="11137502" cy="8963172"/>
            <a:chOff x="0" y="0"/>
            <a:chExt cx="14850003" cy="11950896"/>
          </a:xfrm>
        </p:grpSpPr>
        <p:grpSp>
          <p:nvGrpSpPr>
            <p:cNvPr name="Group 10" id="10"/>
            <p:cNvGrpSpPr/>
            <p:nvPr/>
          </p:nvGrpSpPr>
          <p:grpSpPr>
            <a:xfrm rot="0">
              <a:off x="0" y="0"/>
              <a:ext cx="6161474" cy="6776503"/>
              <a:chOff x="0" y="0"/>
              <a:chExt cx="1563189" cy="1719224"/>
            </a:xfrm>
          </p:grpSpPr>
          <p:sp>
            <p:nvSpPr>
              <p:cNvPr name="Freeform 11" id="11"/>
              <p:cNvSpPr/>
              <p:nvPr/>
            </p:nvSpPr>
            <p:spPr>
              <a:xfrm>
                <a:off x="0" y="0"/>
                <a:ext cx="1563189" cy="1719224"/>
              </a:xfrm>
              <a:custGeom>
                <a:avLst/>
                <a:gdLst/>
                <a:ahLst/>
                <a:cxnLst/>
                <a:rect r="r" b="b" t="t" l="l"/>
                <a:pathLst>
                  <a:path h="1719224" w="1563189">
                    <a:moveTo>
                      <a:pt x="1438729" y="1719224"/>
                    </a:moveTo>
                    <a:lnTo>
                      <a:pt x="124460" y="1719224"/>
                    </a:lnTo>
                    <a:cubicBezTo>
                      <a:pt x="55880" y="1719224"/>
                      <a:pt x="0" y="1663344"/>
                      <a:pt x="0" y="1594764"/>
                    </a:cubicBezTo>
                    <a:lnTo>
                      <a:pt x="0" y="124460"/>
                    </a:lnTo>
                    <a:cubicBezTo>
                      <a:pt x="0" y="55880"/>
                      <a:pt x="55880" y="0"/>
                      <a:pt x="124460" y="0"/>
                    </a:cubicBezTo>
                    <a:lnTo>
                      <a:pt x="1438729" y="0"/>
                    </a:lnTo>
                    <a:cubicBezTo>
                      <a:pt x="1507309" y="0"/>
                      <a:pt x="1563189" y="55880"/>
                      <a:pt x="1563189" y="124460"/>
                    </a:cubicBezTo>
                    <a:lnTo>
                      <a:pt x="1563189" y="1594764"/>
                    </a:lnTo>
                    <a:cubicBezTo>
                      <a:pt x="1563189" y="1663344"/>
                      <a:pt x="1507309" y="1719224"/>
                      <a:pt x="1438729" y="1719224"/>
                    </a:cubicBezTo>
                    <a:close/>
                  </a:path>
                </a:pathLst>
              </a:custGeom>
              <a:solidFill>
                <a:srgbClr val="FFFFFF"/>
              </a:solidFill>
            </p:spPr>
          </p:sp>
        </p:grpSp>
        <p:sp>
          <p:nvSpPr>
            <p:cNvPr name="TextBox 12" id="12"/>
            <p:cNvSpPr txBox="true"/>
            <p:nvPr/>
          </p:nvSpPr>
          <p:spPr>
            <a:xfrm rot="0">
              <a:off x="543703" y="2240023"/>
              <a:ext cx="5074068" cy="484293"/>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ItemReader</a:t>
              </a:r>
            </a:p>
          </p:txBody>
        </p:sp>
        <p:sp>
          <p:nvSpPr>
            <p:cNvPr name="TextBox 13" id="13"/>
            <p:cNvSpPr txBox="true"/>
            <p:nvPr/>
          </p:nvSpPr>
          <p:spPr>
            <a:xfrm rot="0">
              <a:off x="543703" y="3185948"/>
              <a:ext cx="5074068" cy="284035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ItemReader will read the data from csv, xml, kafka, database..... If the number of objects it got are equal to the chunk, the ItemProcessor will proceed, if not, ItemReader will continue reading new data.</a:t>
              </a:r>
            </a:p>
          </p:txBody>
        </p:sp>
        <p:sp>
          <p:nvSpPr>
            <p:cNvPr name="TextBox 14" id="14"/>
            <p:cNvSpPr txBox="true"/>
            <p:nvPr/>
          </p:nvSpPr>
          <p:spPr>
            <a:xfrm rot="0">
              <a:off x="543703" y="365218"/>
              <a:ext cx="1025916" cy="92456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1</a:t>
              </a:r>
            </a:p>
          </p:txBody>
        </p:sp>
        <p:grpSp>
          <p:nvGrpSpPr>
            <p:cNvPr name="Group 15" id="15"/>
            <p:cNvGrpSpPr/>
            <p:nvPr/>
          </p:nvGrpSpPr>
          <p:grpSpPr>
            <a:xfrm rot="0">
              <a:off x="8688529" y="7104793"/>
              <a:ext cx="6161474" cy="4846103"/>
              <a:chOff x="0" y="0"/>
              <a:chExt cx="1563189" cy="1229474"/>
            </a:xfrm>
          </p:grpSpPr>
          <p:sp>
            <p:nvSpPr>
              <p:cNvPr name="Freeform 16" id="16"/>
              <p:cNvSpPr/>
              <p:nvPr/>
            </p:nvSpPr>
            <p:spPr>
              <a:xfrm>
                <a:off x="0" y="0"/>
                <a:ext cx="1563189" cy="1229474"/>
              </a:xfrm>
              <a:custGeom>
                <a:avLst/>
                <a:gdLst/>
                <a:ahLst/>
                <a:cxnLst/>
                <a:rect r="r" b="b" t="t" l="l"/>
                <a:pathLst>
                  <a:path h="1229474" w="1563189">
                    <a:moveTo>
                      <a:pt x="1438729" y="1229474"/>
                    </a:moveTo>
                    <a:lnTo>
                      <a:pt x="124460" y="1229474"/>
                    </a:lnTo>
                    <a:cubicBezTo>
                      <a:pt x="55880" y="1229474"/>
                      <a:pt x="0" y="1173594"/>
                      <a:pt x="0" y="1105014"/>
                    </a:cubicBezTo>
                    <a:lnTo>
                      <a:pt x="0" y="124460"/>
                    </a:lnTo>
                    <a:cubicBezTo>
                      <a:pt x="0" y="55880"/>
                      <a:pt x="55880" y="0"/>
                      <a:pt x="124460" y="0"/>
                    </a:cubicBezTo>
                    <a:lnTo>
                      <a:pt x="1438729" y="0"/>
                    </a:lnTo>
                    <a:cubicBezTo>
                      <a:pt x="1507309" y="0"/>
                      <a:pt x="1563189" y="55880"/>
                      <a:pt x="1563189" y="124460"/>
                    </a:cubicBezTo>
                    <a:lnTo>
                      <a:pt x="1563189" y="1105014"/>
                    </a:lnTo>
                    <a:cubicBezTo>
                      <a:pt x="1563189" y="1173594"/>
                      <a:pt x="1507309" y="1229474"/>
                      <a:pt x="1438729" y="1229474"/>
                    </a:cubicBezTo>
                    <a:close/>
                  </a:path>
                </a:pathLst>
              </a:custGeom>
              <a:solidFill>
                <a:srgbClr val="FFFFFF"/>
              </a:solidFill>
            </p:spPr>
          </p:sp>
        </p:grpSp>
        <p:sp>
          <p:nvSpPr>
            <p:cNvPr name="TextBox 17" id="17"/>
            <p:cNvSpPr txBox="true"/>
            <p:nvPr/>
          </p:nvSpPr>
          <p:spPr>
            <a:xfrm rot="0">
              <a:off x="9232232" y="9344816"/>
              <a:ext cx="5074068" cy="484293"/>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ItemWriter</a:t>
              </a:r>
            </a:p>
          </p:txBody>
        </p:sp>
        <p:sp>
          <p:nvSpPr>
            <p:cNvPr name="TextBox 18" id="18"/>
            <p:cNvSpPr txBox="true"/>
            <p:nvPr/>
          </p:nvSpPr>
          <p:spPr>
            <a:xfrm rot="0">
              <a:off x="9232232" y="10290741"/>
              <a:ext cx="5074068" cy="90995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It will write the data to database, csv, xml or kafka topic......</a:t>
              </a:r>
            </a:p>
          </p:txBody>
        </p:sp>
        <p:sp>
          <p:nvSpPr>
            <p:cNvPr name="TextBox 19" id="19"/>
            <p:cNvSpPr txBox="true"/>
            <p:nvPr/>
          </p:nvSpPr>
          <p:spPr>
            <a:xfrm rot="0">
              <a:off x="9232232" y="7470011"/>
              <a:ext cx="1025916" cy="92456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3</a:t>
              </a:r>
            </a:p>
          </p:txBody>
        </p:sp>
        <p:grpSp>
          <p:nvGrpSpPr>
            <p:cNvPr name="Group 20" id="20"/>
            <p:cNvGrpSpPr/>
            <p:nvPr/>
          </p:nvGrpSpPr>
          <p:grpSpPr>
            <a:xfrm rot="0">
              <a:off x="8845668" y="643901"/>
              <a:ext cx="5847195" cy="5056902"/>
              <a:chOff x="0" y="0"/>
              <a:chExt cx="1563189" cy="1351912"/>
            </a:xfrm>
          </p:grpSpPr>
          <p:sp>
            <p:nvSpPr>
              <p:cNvPr name="Freeform 21" id="21"/>
              <p:cNvSpPr/>
              <p:nvPr/>
            </p:nvSpPr>
            <p:spPr>
              <a:xfrm>
                <a:off x="0" y="0"/>
                <a:ext cx="1563189" cy="1351912"/>
              </a:xfrm>
              <a:custGeom>
                <a:avLst/>
                <a:gdLst/>
                <a:ahLst/>
                <a:cxnLst/>
                <a:rect r="r" b="b" t="t" l="l"/>
                <a:pathLst>
                  <a:path h="1351912" w="1563189">
                    <a:moveTo>
                      <a:pt x="1438729" y="1351912"/>
                    </a:moveTo>
                    <a:lnTo>
                      <a:pt x="124460" y="1351912"/>
                    </a:lnTo>
                    <a:cubicBezTo>
                      <a:pt x="55880" y="1351912"/>
                      <a:pt x="0" y="1296032"/>
                      <a:pt x="0" y="1227452"/>
                    </a:cubicBezTo>
                    <a:lnTo>
                      <a:pt x="0" y="124460"/>
                    </a:lnTo>
                    <a:cubicBezTo>
                      <a:pt x="0" y="55880"/>
                      <a:pt x="55880" y="0"/>
                      <a:pt x="124460" y="0"/>
                    </a:cubicBezTo>
                    <a:lnTo>
                      <a:pt x="1438729" y="0"/>
                    </a:lnTo>
                    <a:cubicBezTo>
                      <a:pt x="1507309" y="0"/>
                      <a:pt x="1563189" y="55880"/>
                      <a:pt x="1563189" y="124460"/>
                    </a:cubicBezTo>
                    <a:lnTo>
                      <a:pt x="1563189" y="1227452"/>
                    </a:lnTo>
                    <a:cubicBezTo>
                      <a:pt x="1563189" y="1296032"/>
                      <a:pt x="1507309" y="1351912"/>
                      <a:pt x="1438729" y="1351912"/>
                    </a:cubicBezTo>
                    <a:close/>
                  </a:path>
                </a:pathLst>
              </a:custGeom>
              <a:solidFill>
                <a:srgbClr val="FFFFFF"/>
              </a:solidFill>
            </p:spPr>
          </p:sp>
        </p:grpSp>
        <p:sp>
          <p:nvSpPr>
            <p:cNvPr name="TextBox 22" id="22"/>
            <p:cNvSpPr txBox="true"/>
            <p:nvPr/>
          </p:nvSpPr>
          <p:spPr>
            <a:xfrm rot="0">
              <a:off x="9361638" y="2758199"/>
              <a:ext cx="4815255" cy="471059"/>
            </a:xfrm>
            <a:prstGeom prst="rect">
              <a:avLst/>
            </a:prstGeom>
          </p:spPr>
          <p:txBody>
            <a:bodyPr anchor="t" rtlCol="false" tIns="0" lIns="0" bIns="0" rIns="0">
              <a:spAutoFit/>
            </a:bodyPr>
            <a:lstStyle/>
            <a:p>
              <a:pPr>
                <a:lnSpc>
                  <a:spcPts val="2922"/>
                </a:lnSpc>
                <a:spcBef>
                  <a:spcPct val="0"/>
                </a:spcBef>
              </a:pPr>
              <a:r>
                <a:rPr lang="en-US" sz="2087" spc="-20">
                  <a:solidFill>
                    <a:srgbClr val="6F8090"/>
                  </a:solidFill>
                  <a:latin typeface="Clear Sans Regular Bold"/>
                </a:rPr>
                <a:t>ItemProcessor</a:t>
              </a:r>
            </a:p>
          </p:txBody>
        </p:sp>
        <p:sp>
          <p:nvSpPr>
            <p:cNvPr name="TextBox 23" id="23"/>
            <p:cNvSpPr txBox="true"/>
            <p:nvPr/>
          </p:nvSpPr>
          <p:spPr>
            <a:xfrm rot="0">
              <a:off x="9361638" y="3663942"/>
              <a:ext cx="4815255" cy="1324926"/>
            </a:xfrm>
            <a:prstGeom prst="rect">
              <a:avLst/>
            </a:prstGeom>
          </p:spPr>
          <p:txBody>
            <a:bodyPr anchor="t" rtlCol="false" tIns="0" lIns="0" bIns="0" rIns="0">
              <a:spAutoFit/>
            </a:bodyPr>
            <a:lstStyle/>
            <a:p>
              <a:pPr>
                <a:lnSpc>
                  <a:spcPts val="2733"/>
                </a:lnSpc>
              </a:pPr>
              <a:r>
                <a:rPr lang="en-US" sz="1708" spc="34">
                  <a:solidFill>
                    <a:srgbClr val="3D4248"/>
                  </a:solidFill>
                  <a:latin typeface="Clear Sans Regular"/>
                </a:rPr>
                <a:t>It gets data from ItemReader then proceed business and send to ItemWriter.</a:t>
              </a:r>
            </a:p>
          </p:txBody>
        </p:sp>
        <p:sp>
          <p:nvSpPr>
            <p:cNvPr name="TextBox 24" id="24"/>
            <p:cNvSpPr txBox="true"/>
            <p:nvPr/>
          </p:nvSpPr>
          <p:spPr>
            <a:xfrm rot="0">
              <a:off x="9361638" y="977078"/>
              <a:ext cx="973587" cy="890813"/>
            </a:xfrm>
            <a:prstGeom prst="rect">
              <a:avLst/>
            </a:prstGeom>
          </p:spPr>
          <p:txBody>
            <a:bodyPr anchor="t" rtlCol="false" tIns="0" lIns="0" bIns="0" rIns="0">
              <a:spAutoFit/>
            </a:bodyPr>
            <a:lstStyle/>
            <a:p>
              <a:pPr>
                <a:lnSpc>
                  <a:spcPts val="5580"/>
                </a:lnSpc>
                <a:spcBef>
                  <a:spcPct val="0"/>
                </a:spcBef>
              </a:pPr>
              <a:r>
                <a:rPr lang="en-US" sz="3985" spc="-39">
                  <a:solidFill>
                    <a:srgbClr val="F1630F"/>
                  </a:solidFill>
                  <a:latin typeface="Clear Sans Regular Bold"/>
                </a:rPr>
                <a:t>2</a:t>
              </a:r>
            </a:p>
          </p:txBody>
        </p:sp>
        <p:sp>
          <p:nvSpPr>
            <p:cNvPr name="AutoShape 25" id="25"/>
            <p:cNvSpPr/>
            <p:nvPr/>
          </p:nvSpPr>
          <p:spPr>
            <a:xfrm rot="-33000">
              <a:off x="6199671" y="3159652"/>
              <a:ext cx="2646058" cy="0"/>
            </a:xfrm>
            <a:prstGeom prst="line">
              <a:avLst/>
            </a:prstGeom>
            <a:ln cap="flat" w="50800">
              <a:solidFill>
                <a:srgbClr val="000000"/>
              </a:solidFill>
              <a:prstDash val="solid"/>
              <a:headEnd type="none" len="sm" w="sm"/>
              <a:tailEnd type="arrow" len="sm" w="med"/>
            </a:ln>
          </p:spPr>
        </p:sp>
        <p:sp>
          <p:nvSpPr>
            <p:cNvPr name="AutoShape 26" id="26"/>
            <p:cNvSpPr/>
            <p:nvPr/>
          </p:nvSpPr>
          <p:spPr>
            <a:xfrm rot="5400000">
              <a:off x="11067271" y="6377398"/>
              <a:ext cx="1403990" cy="0"/>
            </a:xfrm>
            <a:prstGeom prst="line">
              <a:avLst/>
            </a:prstGeom>
            <a:ln cap="flat" w="50800">
              <a:solidFill>
                <a:srgbClr val="000000"/>
              </a:solidFill>
              <a:prstDash val="solid"/>
              <a:headEnd type="none" len="sm" w="sm"/>
              <a:tailEnd type="arrow" len="sm" w="med"/>
            </a:ln>
          </p:spPr>
        </p:sp>
        <p:sp>
          <p:nvSpPr>
            <p:cNvPr name="TextBox 27" id="27"/>
            <p:cNvSpPr txBox="true"/>
            <p:nvPr/>
          </p:nvSpPr>
          <p:spPr>
            <a:xfrm rot="0">
              <a:off x="6002936" y="2541916"/>
              <a:ext cx="2931716" cy="449792"/>
            </a:xfrm>
            <a:prstGeom prst="rect">
              <a:avLst/>
            </a:prstGeom>
          </p:spPr>
          <p:txBody>
            <a:bodyPr anchor="t" rtlCol="false" tIns="0" lIns="0" bIns="0" rIns="0">
              <a:spAutoFit/>
            </a:bodyPr>
            <a:lstStyle/>
            <a:p>
              <a:pPr algn="ctr">
                <a:lnSpc>
                  <a:spcPts val="2800"/>
                </a:lnSpc>
              </a:pPr>
              <a:r>
                <a:rPr lang="en-US" sz="2000">
                  <a:solidFill>
                    <a:srgbClr val="3D4248"/>
                  </a:solidFill>
                  <a:latin typeface="Noto Sans"/>
                </a:rPr>
                <a:t>Chunk is complete</a:t>
              </a:r>
            </a:p>
          </p:txBody>
        </p:sp>
        <p:grpSp>
          <p:nvGrpSpPr>
            <p:cNvPr name="Group 28" id="28"/>
            <p:cNvGrpSpPr/>
            <p:nvPr/>
          </p:nvGrpSpPr>
          <p:grpSpPr>
            <a:xfrm rot="0">
              <a:off x="985078" y="7748705"/>
              <a:ext cx="4114800" cy="4114800"/>
              <a:chOff x="0" y="0"/>
              <a:chExt cx="812800" cy="812800"/>
            </a:xfrm>
          </p:grpSpPr>
          <p:sp>
            <p:nvSpPr>
              <p:cNvPr name="Freeform 29" id="29"/>
              <p:cNvSpPr/>
              <p:nvPr/>
            </p:nvSpPr>
            <p:spPr>
              <a:xfrm>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1630F"/>
              </a:solidFill>
            </p:spPr>
          </p:sp>
          <p:sp>
            <p:nvSpPr>
              <p:cNvPr name="TextBox 30" id="30"/>
              <p:cNvSpPr txBox="true"/>
              <p:nvPr/>
            </p:nvSpPr>
            <p:spPr>
              <a:xfrm>
                <a:off x="0" y="-76200"/>
                <a:ext cx="812800" cy="889000"/>
              </a:xfrm>
              <a:prstGeom prst="rect">
                <a:avLst/>
              </a:prstGeom>
            </p:spPr>
            <p:txBody>
              <a:bodyPr anchor="ctr" rtlCol="false" tIns="50800" lIns="50800" bIns="50800" rIns="50800"/>
              <a:lstStyle/>
              <a:p>
                <a:pPr algn="ctr">
                  <a:lnSpc>
                    <a:spcPts val="5599"/>
                  </a:lnSpc>
                </a:pPr>
              </a:p>
            </p:txBody>
          </p:sp>
        </p:grpSp>
        <p:sp>
          <p:nvSpPr>
            <p:cNvPr name="AutoShape 31" id="31"/>
            <p:cNvSpPr/>
            <p:nvPr/>
          </p:nvSpPr>
          <p:spPr>
            <a:xfrm rot="10799999">
              <a:off x="5513645" y="9755305"/>
              <a:ext cx="2736796" cy="0"/>
            </a:xfrm>
            <a:prstGeom prst="line">
              <a:avLst/>
            </a:prstGeom>
            <a:ln cap="flat" w="50800">
              <a:solidFill>
                <a:srgbClr val="000000"/>
              </a:solidFill>
              <a:prstDash val="solid"/>
              <a:headEnd type="none" len="sm" w="sm"/>
              <a:tailEnd type="arrow" len="sm" w="med"/>
            </a:ln>
          </p:spPr>
        </p:sp>
        <p:sp>
          <p:nvSpPr>
            <p:cNvPr name="AutoShape 32" id="32"/>
            <p:cNvSpPr/>
            <p:nvPr/>
          </p:nvSpPr>
          <p:spPr>
            <a:xfrm rot="-5400000">
              <a:off x="2344125" y="7050351"/>
              <a:ext cx="1345908" cy="0"/>
            </a:xfrm>
            <a:prstGeom prst="line">
              <a:avLst/>
            </a:prstGeom>
            <a:ln cap="flat" w="50800">
              <a:solidFill>
                <a:srgbClr val="000000"/>
              </a:solidFill>
              <a:prstDash val="solid"/>
              <a:headEnd type="none" len="sm" w="sm"/>
              <a:tailEnd type="arrow" len="sm" w="med"/>
            </a:ln>
          </p:spPr>
        </p:sp>
        <p:sp>
          <p:nvSpPr>
            <p:cNvPr name="TextBox 33" id="33"/>
            <p:cNvSpPr txBox="true"/>
            <p:nvPr/>
          </p:nvSpPr>
          <p:spPr>
            <a:xfrm rot="0">
              <a:off x="1702529" y="8567008"/>
              <a:ext cx="2679898" cy="2382943"/>
            </a:xfrm>
            <a:prstGeom prst="rect">
              <a:avLst/>
            </a:prstGeom>
          </p:spPr>
          <p:txBody>
            <a:bodyPr anchor="t" rtlCol="false" tIns="0" lIns="0" bIns="0" rIns="0">
              <a:spAutoFit/>
            </a:bodyPr>
            <a:lstStyle/>
            <a:p>
              <a:pPr algn="ctr">
                <a:lnSpc>
                  <a:spcPts val="7279"/>
                </a:lnSpc>
              </a:pPr>
              <a:r>
                <a:rPr lang="en-US" sz="5199">
                  <a:solidFill>
                    <a:srgbClr val="FFFFFF"/>
                  </a:solidFill>
                  <a:latin typeface="Clear Sans Regular"/>
                </a:rPr>
                <a:t>Data </a:t>
              </a:r>
            </a:p>
            <a:p>
              <a:pPr algn="ctr">
                <a:lnSpc>
                  <a:spcPts val="7279"/>
                </a:lnSpc>
              </a:pPr>
              <a:r>
                <a:rPr lang="en-US" sz="5199">
                  <a:solidFill>
                    <a:srgbClr val="FFFFFF"/>
                  </a:solidFill>
                  <a:latin typeface="Clear Sans Regular"/>
                </a:rPr>
                <a:t>source</a:t>
              </a:r>
            </a:p>
          </p:txBody>
        </p:sp>
      </p:grpSp>
      <p:sp>
        <p:nvSpPr>
          <p:cNvPr name="TextBox 34" id="34"/>
          <p:cNvSpPr txBox="true"/>
          <p:nvPr/>
        </p:nvSpPr>
        <p:spPr>
          <a:xfrm rot="0">
            <a:off x="1078890" y="8668207"/>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09.</a:t>
            </a:r>
          </a:p>
        </p:txBody>
      </p:sp>
      <p:grpSp>
        <p:nvGrpSpPr>
          <p:cNvPr name="Group 35" id="35"/>
          <p:cNvGrpSpPr/>
          <p:nvPr/>
        </p:nvGrpSpPr>
        <p:grpSpPr>
          <a:xfrm rot="0">
            <a:off x="1565279" y="686900"/>
            <a:ext cx="6210110" cy="341800"/>
            <a:chOff x="0" y="0"/>
            <a:chExt cx="8280146" cy="455733"/>
          </a:xfrm>
        </p:grpSpPr>
        <p:sp>
          <p:nvSpPr>
            <p:cNvPr name="TextBox 36" id="36"/>
            <p:cNvSpPr txBox="true"/>
            <p:nvPr/>
          </p:nvSpPr>
          <p:spPr>
            <a:xfrm rot="0">
              <a:off x="868252" y="-28560"/>
              <a:ext cx="7411895" cy="484293"/>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Bold"/>
                </a:rPr>
                <a:t>Step features</a:t>
              </a:r>
            </a:p>
          </p:txBody>
        </p:sp>
        <p:grpSp>
          <p:nvGrpSpPr>
            <p:cNvPr name="Group 37" id="37"/>
            <p:cNvGrpSpPr/>
            <p:nvPr/>
          </p:nvGrpSpPr>
          <p:grpSpPr>
            <a:xfrm rot="0">
              <a:off x="0" y="0"/>
              <a:ext cx="455733" cy="455733"/>
              <a:chOff x="0" y="0"/>
              <a:chExt cx="6350000" cy="6350000"/>
            </a:xfrm>
          </p:grpSpPr>
          <p:sp>
            <p:nvSpPr>
              <p:cNvPr name="Freeform 38" id="3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pic>
        <p:nvPicPr>
          <p:cNvPr name="Picture 9" id="9"/>
          <p:cNvPicPr>
            <a:picLocks noChangeAspect="true"/>
          </p:cNvPicPr>
          <p:nvPr/>
        </p:nvPicPr>
        <p:blipFill>
          <a:blip r:embed="rId2"/>
          <a:srcRect l="0" t="0" r="0" b="0"/>
          <a:stretch>
            <a:fillRect/>
          </a:stretch>
        </p:blipFill>
        <p:spPr>
          <a:xfrm flipH="false" flipV="false" rot="0">
            <a:off x="3273798" y="364164"/>
            <a:ext cx="10958888" cy="9249072"/>
          </a:xfrm>
          <a:prstGeom prst="rect">
            <a:avLst/>
          </a:prstGeom>
        </p:spPr>
      </p:pic>
      <p:sp>
        <p:nvSpPr>
          <p:cNvPr name="TextBox 10" id="10"/>
          <p:cNvSpPr txBox="true"/>
          <p:nvPr/>
        </p:nvSpPr>
        <p:spPr>
          <a:xfrm rot="0">
            <a:off x="1078890" y="8668207"/>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09.</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pic>
        <p:nvPicPr>
          <p:cNvPr name="Picture 9" id="9"/>
          <p:cNvPicPr>
            <a:picLocks noChangeAspect="true"/>
          </p:cNvPicPr>
          <p:nvPr/>
        </p:nvPicPr>
        <p:blipFill>
          <a:blip r:embed="rId2"/>
          <a:srcRect l="0" t="0" r="0" b="0"/>
          <a:stretch>
            <a:fillRect/>
          </a:stretch>
        </p:blipFill>
        <p:spPr>
          <a:xfrm flipH="false" flipV="false" rot="0">
            <a:off x="2086312" y="1551770"/>
            <a:ext cx="14115376" cy="6601372"/>
          </a:xfrm>
          <a:prstGeom prst="rect">
            <a:avLst/>
          </a:prstGeom>
        </p:spPr>
      </p:pic>
      <p:sp>
        <p:nvSpPr>
          <p:cNvPr name="TextBox 10" id="10"/>
          <p:cNvSpPr txBox="true"/>
          <p:nvPr/>
        </p:nvSpPr>
        <p:spPr>
          <a:xfrm rot="0">
            <a:off x="1028700" y="885253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DAFOWENsgPc</dc:identifier>
  <dcterms:modified xsi:type="dcterms:W3CDTF">2011-08-01T06:04:30Z</dcterms:modified>
  <cp:revision>1</cp:revision>
  <dc:title>cmc</dc:title>
</cp:coreProperties>
</file>